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96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46" r:id="rId15"/>
    <p:sldId id="269" r:id="rId16"/>
    <p:sldId id="347" r:id="rId17"/>
    <p:sldId id="348" r:id="rId18"/>
    <p:sldId id="270" r:id="rId19"/>
    <p:sldId id="283" r:id="rId20"/>
    <p:sldId id="284" r:id="rId21"/>
    <p:sldId id="285" r:id="rId22"/>
    <p:sldId id="286" r:id="rId23"/>
    <p:sldId id="349" r:id="rId24"/>
    <p:sldId id="350" r:id="rId25"/>
    <p:sldId id="351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78f4eca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78f4eca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778cde1d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b778cde1d7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778cde1d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b778cde1d7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778cde1d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b778cde1d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099A35C6-EC7C-57E2-D90E-5D2BB195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78cde1d7_1_81:notes">
            <a:extLst>
              <a:ext uri="{FF2B5EF4-FFF2-40B4-BE49-F238E27FC236}">
                <a16:creationId xmlns:a16="http://schemas.microsoft.com/office/drawing/2014/main" id="{01CC3B53-D657-9FD5-6E79-ADCB530EA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b778cde1d7_1_81:notes">
            <a:extLst>
              <a:ext uri="{FF2B5EF4-FFF2-40B4-BE49-F238E27FC236}">
                <a16:creationId xmlns:a16="http://schemas.microsoft.com/office/drawing/2014/main" id="{0B62305D-8052-4448-8250-54AF38A49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59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78cde1d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b778cde1d7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40AB28F6-FD0A-3F23-F497-9A7B539B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78cde1d7_1_81:notes">
            <a:extLst>
              <a:ext uri="{FF2B5EF4-FFF2-40B4-BE49-F238E27FC236}">
                <a16:creationId xmlns:a16="http://schemas.microsoft.com/office/drawing/2014/main" id="{AE52AAD9-80ED-8756-8F01-587A5B51D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b778cde1d7_1_81:notes">
            <a:extLst>
              <a:ext uri="{FF2B5EF4-FFF2-40B4-BE49-F238E27FC236}">
                <a16:creationId xmlns:a16="http://schemas.microsoft.com/office/drawing/2014/main" id="{06CAF632-D555-09A6-13C1-C5FC3DAE1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82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AB66F456-4B61-8CB7-69FD-661CAAA5B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78cde1d7_1_81:notes">
            <a:extLst>
              <a:ext uri="{FF2B5EF4-FFF2-40B4-BE49-F238E27FC236}">
                <a16:creationId xmlns:a16="http://schemas.microsoft.com/office/drawing/2014/main" id="{0BB4DD20-AEC7-F93D-5BD8-C9AEC55C1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b778cde1d7_1_81:notes">
            <a:extLst>
              <a:ext uri="{FF2B5EF4-FFF2-40B4-BE49-F238E27FC236}">
                <a16:creationId xmlns:a16="http://schemas.microsoft.com/office/drawing/2014/main" id="{9A3E27F0-86A9-B0A7-DDFD-B68EDB4BA2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45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778cde1d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b778cde1d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778cde1d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2b778cde1d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778cde1d7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b778cde1d7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778cde1d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b778cde1d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778cde1d7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b778cde1d7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778cde1d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b778cde1d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F554596-21F2-6E00-0971-C5486F7DA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778cde1d7_1_93:notes">
            <a:extLst>
              <a:ext uri="{FF2B5EF4-FFF2-40B4-BE49-F238E27FC236}">
                <a16:creationId xmlns:a16="http://schemas.microsoft.com/office/drawing/2014/main" id="{5BD95D21-FB60-3D60-0213-9A3950E11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b778cde1d7_1_93:notes">
            <a:extLst>
              <a:ext uri="{FF2B5EF4-FFF2-40B4-BE49-F238E27FC236}">
                <a16:creationId xmlns:a16="http://schemas.microsoft.com/office/drawing/2014/main" id="{580520AD-31EC-5518-94D5-0E3494631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56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BC5DE8AA-4047-5EF6-37C7-E04E5D3E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778cde1d7_1_93:notes">
            <a:extLst>
              <a:ext uri="{FF2B5EF4-FFF2-40B4-BE49-F238E27FC236}">
                <a16:creationId xmlns:a16="http://schemas.microsoft.com/office/drawing/2014/main" id="{FF39D45F-6EA1-01AE-48A3-C18A2D17D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b778cde1d7_1_93:notes">
            <a:extLst>
              <a:ext uri="{FF2B5EF4-FFF2-40B4-BE49-F238E27FC236}">
                <a16:creationId xmlns:a16="http://schemas.microsoft.com/office/drawing/2014/main" id="{04BD40C6-C4FB-72F3-7735-6BE00963D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704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F6726572-FA50-FC50-2BFF-3989B67B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778cde1d7_1_93:notes">
            <a:extLst>
              <a:ext uri="{FF2B5EF4-FFF2-40B4-BE49-F238E27FC236}">
                <a16:creationId xmlns:a16="http://schemas.microsoft.com/office/drawing/2014/main" id="{542F6261-46F8-2F9B-368A-BCC1708B2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b778cde1d7_1_93:notes">
            <a:extLst>
              <a:ext uri="{FF2B5EF4-FFF2-40B4-BE49-F238E27FC236}">
                <a16:creationId xmlns:a16="http://schemas.microsoft.com/office/drawing/2014/main" id="{71599FEF-AA54-0B34-7331-EC694481A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70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778cde1d7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b778cde1d7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778cde1d7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b778cde1d7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778cde1d7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2b778cde1d7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778cde1d7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b778cde1d7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778cde1d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b778cde1d7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778cde1d7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b778cde1d7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778cde1d7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b778cde1d7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778cde1d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b778cde1d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778cde1d7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2b778cde1d7_1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778cde1d7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b778cde1d7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778cde1d7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b778cde1d7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778cde1d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2b778cde1d7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778cde1d7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b778cde1d7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778cde1d7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b778cde1d7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778cde1d7_1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2b778cde1d7_1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778cde1d7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2b778cde1d7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78cde1d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b778cde1d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778cde1d7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b778cde1d7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778cde1d7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b778cde1d7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778cde1d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2b778cde1d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b778cde1d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2b778cde1d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778cde1d7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b778cde1d7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778cde1d7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b778cde1d7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778cde1d7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2b778cde1d7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778cde1d7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2b778cde1d7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b778cde1d7_1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2b778cde1d7_1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778cde1d7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2b778cde1d7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78cde1d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b778cde1d7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b778cde1d7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b778cde1d7_1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778cde1d7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2b778cde1d7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778cde1d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2b778cde1d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778cde1d7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2b778cde1d7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778cde1d7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2b778cde1d7_1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778cde1d7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2b778cde1d7_1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778cde1d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2b778cde1d7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778cde1d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2b778cde1d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b778cde1d7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2b778cde1d7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778cde1d7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2b778cde1d7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778cde1d7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b778cde1d7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778cde1d7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2b778cde1d7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b778cde1d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2b778cde1d7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778cde1d7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2b778cde1d7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778cde1d7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2b778cde1d7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b778cde1d7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2b778cde1d7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b778cde1d7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b778cde1d7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b778cde1d7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2b778cde1d7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778cde1d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2b778cde1d7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b778cde1d7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2b778cde1d7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b778cde1d7_1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2b778cde1d7_1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778cde1d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b778cde1d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778cde1d7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2b778cde1d7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b778cde1d7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2b778cde1d7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b778cde1d7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2b778cde1d7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b778cde1d7_1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2b778cde1d7_1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778cde1d7_1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778cde1d7_1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778cde1d7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2b778cde1d7_1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b778cde1d7_1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b778cde1d7_1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778cde1d7_1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2b778cde1d7_1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b778cde1d7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2b778cde1d7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b778cde1d7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g2b778cde1d7_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778cde1d7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b778cde1d7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778cde1d7_1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2b778cde1d7_1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b778cde1d7_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2b778cde1d7_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b778cde1d7_1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2b778cde1d7_1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778cde1d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g2b778cde1d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b778cde1d7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g2b778cde1d7_1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b778cde1d7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g2b778cde1d7_1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778cde1d7_1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b778cde1d7_1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b778cde1d7_1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g2b778cde1d7_1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b778cde1d7_1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b778cde1d7_1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b778cde1d7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2b778cde1d7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778cde1d7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b778cde1d7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b778cde1d7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2b778cde1d7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b778cde1d7_1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g2b778cde1d7_1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b778cde1d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2b778cde1d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b778cde1d7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g2b778cde1d7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5.xml"/><Relationship Id="rId3" Type="http://schemas.openxmlformats.org/officeDocument/2006/relationships/slide" Target="slide64.xml"/><Relationship Id="rId7" Type="http://schemas.openxmlformats.org/officeDocument/2006/relationships/slide" Target="slide92.xml"/><Relationship Id="rId12" Type="http://schemas.openxmlformats.org/officeDocument/2006/relationships/slide" Target="slide18.xml"/><Relationship Id="rId2" Type="http://schemas.openxmlformats.org/officeDocument/2006/relationships/notesSlide" Target="../notesSlides/notesSlide2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9.xml"/><Relationship Id="rId11" Type="http://schemas.openxmlformats.org/officeDocument/2006/relationships/slide" Target="slide31.xml"/><Relationship Id="rId5" Type="http://schemas.openxmlformats.org/officeDocument/2006/relationships/slide" Target="slide83.xml"/><Relationship Id="rId15" Type="http://schemas.openxmlformats.org/officeDocument/2006/relationships/slide" Target="slide44.xml"/><Relationship Id="rId10" Type="http://schemas.openxmlformats.org/officeDocument/2006/relationships/slide" Target="slide25.xml"/><Relationship Id="rId4" Type="http://schemas.openxmlformats.org/officeDocument/2006/relationships/slide" Target="slide67.xml"/><Relationship Id="rId9" Type="http://schemas.openxmlformats.org/officeDocument/2006/relationships/slide" Target="slide17.xml"/><Relationship Id="rId14" Type="http://schemas.openxmlformats.org/officeDocument/2006/relationships/slide" Target="slide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asis-open.org/openc2/jadn/v1.0/cs01/jadn-v1.0-cs01.html#51-jadn-idl-form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4.xml"/><Relationship Id="rId18" Type="http://schemas.openxmlformats.org/officeDocument/2006/relationships/slide" Target="slide59.xml"/><Relationship Id="rId26" Type="http://schemas.openxmlformats.org/officeDocument/2006/relationships/slide" Target="slide21.xml"/><Relationship Id="rId3" Type="http://schemas.openxmlformats.org/officeDocument/2006/relationships/slide" Target="slide4.xml"/><Relationship Id="rId21" Type="http://schemas.openxmlformats.org/officeDocument/2006/relationships/slide" Target="slide25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17" Type="http://schemas.openxmlformats.org/officeDocument/2006/relationships/slide" Target="slide58.xml"/><Relationship Id="rId25" Type="http://schemas.openxmlformats.org/officeDocument/2006/relationships/slide" Target="slide18.xml"/><Relationship Id="rId2" Type="http://schemas.openxmlformats.org/officeDocument/2006/relationships/notesSlide" Target="../notesSlides/notesSlide3.xml"/><Relationship Id="rId16" Type="http://schemas.openxmlformats.org/officeDocument/2006/relationships/slide" Target="slide57.xml"/><Relationship Id="rId20" Type="http://schemas.openxmlformats.org/officeDocument/2006/relationships/slide" Target="slide61.xml"/><Relationship Id="rId29" Type="http://schemas.openxmlformats.org/officeDocument/2006/relationships/slide" Target="slide4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24" Type="http://schemas.openxmlformats.org/officeDocument/2006/relationships/slide" Target="slide23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23" Type="http://schemas.openxmlformats.org/officeDocument/2006/relationships/slide" Target="slide22.xml"/><Relationship Id="rId28" Type="http://schemas.openxmlformats.org/officeDocument/2006/relationships/slide" Target="slide35.xml"/><Relationship Id="rId10" Type="http://schemas.openxmlformats.org/officeDocument/2006/relationships/slide" Target="slide15.xml"/><Relationship Id="rId19" Type="http://schemas.openxmlformats.org/officeDocument/2006/relationships/slide" Target="slide60.xml"/><Relationship Id="rId31" Type="http://schemas.openxmlformats.org/officeDocument/2006/relationships/slide" Target="slide53.xml"/><Relationship Id="rId4" Type="http://schemas.openxmlformats.org/officeDocument/2006/relationships/slide" Target="slide6.xml"/><Relationship Id="rId9" Type="http://schemas.openxmlformats.org/officeDocument/2006/relationships/slide" Target="slide14.xml"/><Relationship Id="rId14" Type="http://schemas.openxmlformats.org/officeDocument/2006/relationships/slide" Target="slide51.xml"/><Relationship Id="rId22" Type="http://schemas.openxmlformats.org/officeDocument/2006/relationships/slide" Target="slide29.xml"/><Relationship Id="rId27" Type="http://schemas.openxmlformats.org/officeDocument/2006/relationships/slide" Target="slide24.xml"/><Relationship Id="rId30" Type="http://schemas.openxmlformats.org/officeDocument/2006/relationships/slide" Target="slide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amespac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64.xml"/><Relationship Id="rId7" Type="http://schemas.openxmlformats.org/officeDocument/2006/relationships/slide" Target="slide74.xml"/><Relationship Id="rId12" Type="http://schemas.openxmlformats.org/officeDocument/2006/relationships/slide" Target="slide9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79.xml"/><Relationship Id="rId11" Type="http://schemas.openxmlformats.org/officeDocument/2006/relationships/slide" Target="slide89.xml"/><Relationship Id="rId5" Type="http://schemas.openxmlformats.org/officeDocument/2006/relationships/slide" Target="slide68.xml"/><Relationship Id="rId10" Type="http://schemas.openxmlformats.org/officeDocument/2006/relationships/slide" Target="slide87.xml"/><Relationship Id="rId4" Type="http://schemas.openxmlformats.org/officeDocument/2006/relationships/slide" Target="slide67.xml"/><Relationship Id="rId9" Type="http://schemas.openxmlformats.org/officeDocument/2006/relationships/slide" Target="slide8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5" Type="http://schemas.openxmlformats.org/officeDocument/2006/relationships/slide" Target="slide74.xml"/><Relationship Id="rId4" Type="http://schemas.openxmlformats.org/officeDocument/2006/relationships/slide" Target="slide7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png"/><Relationship Id="rId4" Type="http://schemas.openxmlformats.org/officeDocument/2006/relationships/hyperlink" Target="http://localhost:8082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8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slide" Target="slide6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25399" y="2213941"/>
            <a:ext cx="8293200" cy="167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 dirty="0">
                <a:solidFill>
                  <a:schemeClr val="dk1"/>
                </a:solidFill>
              </a:rPr>
              <a:t>JADN Sandbox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2"/>
                </a:solidFill>
              </a:rPr>
              <a:t>User Guide </a:t>
            </a:r>
            <a:endParaRPr sz="4500" dirty="0">
              <a:solidFill>
                <a:schemeClr val="tx2"/>
              </a:solidFill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506" y="894398"/>
            <a:ext cx="1186987" cy="103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Add Data: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Drag and Drop Style</a:t>
            </a: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Using the default drag and drop style creator, drag items from left to right.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Drop the card when backgrounds are highlighted green.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When dragging, the background will change colors (in this case, to dark gray) to indicate where you can drop the card. It will then change to a green background when you are able to drop the card.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850" y="1229475"/>
            <a:ext cx="5719499" cy="2796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5228650" y="2228400"/>
            <a:ext cx="1358400" cy="18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3256225" y="1911875"/>
            <a:ext cx="1358400" cy="18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5"/>
          <p:cNvCxnSpPr>
            <a:stCxn id="218" idx="3"/>
            <a:endCxn id="217" idx="1"/>
          </p:cNvCxnSpPr>
          <p:nvPr/>
        </p:nvCxnSpPr>
        <p:spPr>
          <a:xfrm>
            <a:off x="4614625" y="2002925"/>
            <a:ext cx="614100" cy="31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Add Data: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Button Style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 ‘Insert Type at Index’ allows you to select where you would like to add your Type. Types are added to the end of the Schema by default.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Click 	      to add Info or Type to the schema.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600" y="2879100"/>
            <a:ext cx="5719502" cy="202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t="21062" b="18517"/>
          <a:stretch/>
        </p:blipFill>
        <p:spPr>
          <a:xfrm>
            <a:off x="782725" y="3157700"/>
            <a:ext cx="2952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2125" y="192716"/>
            <a:ext cx="2788586" cy="24960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4507175" y="3396375"/>
            <a:ext cx="165000" cy="1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Edit Data: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Add, change, or remove Types</a:t>
            </a: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239850" y="1382274"/>
            <a:ext cx="2808000" cy="228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The cards dropped on the right can be edited by clicking within input fields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or removed	    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Fields, if applicable, can be: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Added,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removed,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hidden, 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easily rearranged.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 dirty="0"/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825" y="1874150"/>
            <a:ext cx="198200" cy="22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850" y="3209878"/>
            <a:ext cx="233050" cy="29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850" y="3070675"/>
            <a:ext cx="233050" cy="17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6">
            <a:alphaModFix/>
          </a:blip>
          <a:srcRect l="12968" t="2567" r="12235" b="9496"/>
          <a:stretch/>
        </p:blipFill>
        <p:spPr>
          <a:xfrm>
            <a:off x="257275" y="2612575"/>
            <a:ext cx="198194" cy="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75" y="2841613"/>
            <a:ext cx="198200" cy="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65D419-A6FF-7624-7417-ECE499782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647" y="963441"/>
            <a:ext cx="5743010" cy="269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6E82A-3EC3-4FE2-89E2-5AAE8FF93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42" y="4016301"/>
            <a:ext cx="180659" cy="173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9EE5E-EF1E-38BF-C68A-4136529D25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2392" y="3649739"/>
            <a:ext cx="5785265" cy="325602"/>
          </a:xfrm>
          <a:prstGeom prst="rect">
            <a:avLst/>
          </a:prstGeom>
        </p:spPr>
      </p:pic>
      <p:sp>
        <p:nvSpPr>
          <p:cNvPr id="6" name="Google Shape;235;p37">
            <a:extLst>
              <a:ext uri="{FF2B5EF4-FFF2-40B4-BE49-F238E27FC236}">
                <a16:creationId xmlns:a16="http://schemas.microsoft.com/office/drawing/2014/main" id="{5FBC64A9-4B2B-07B0-EC94-CCB043DAB6BE}"/>
              </a:ext>
            </a:extLst>
          </p:cNvPr>
          <p:cNvSpPr txBox="1">
            <a:spLocks/>
          </p:cNvSpPr>
          <p:nvPr/>
        </p:nvSpPr>
        <p:spPr>
          <a:xfrm>
            <a:off x="239850" y="3528782"/>
            <a:ext cx="2808000" cy="136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Types can be:</a:t>
            </a:r>
          </a:p>
          <a:p>
            <a:pPr>
              <a:spcBef>
                <a:spcPts val="1200"/>
              </a:spcBef>
              <a:buFont typeface="Arial"/>
              <a:buChar char="-"/>
            </a:pPr>
            <a:r>
              <a:rPr lang="en-US" dirty="0"/>
              <a:t>Duplicated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431456AE-2D83-3EB5-FC10-961A75D6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>
            <a:extLst>
              <a:ext uri="{FF2B5EF4-FFF2-40B4-BE49-F238E27FC236}">
                <a16:creationId xmlns:a16="http://schemas.microsoft.com/office/drawing/2014/main" id="{00D6505E-C135-4A76-3B13-EFC4850999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Schema Tree</a:t>
            </a:r>
            <a:endParaRPr dirty="0"/>
          </a:p>
        </p:txBody>
      </p:sp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42D3BA60-A7F0-0253-F1F9-605BF6813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75575"/>
            <a:ext cx="2272474" cy="31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You can easily </a:t>
            </a:r>
            <a:r>
              <a:rPr lang="en-US" dirty="0"/>
              <a:t>navigate the entire schema tree, or search for types and/or fields.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The tree is recursive and will show a lot more depth than the Schema Type Outline shown on the next slide.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The current type will be highlighted in blue, while search term(s) found will be highlighted in yellow.</a:t>
            </a:r>
            <a:endParaRPr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551980-6C6A-E00F-7842-D3503315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1073427"/>
            <a:ext cx="6455929" cy="32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Feature: Schema Types Outline</a:t>
            </a: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easily search or rearrange the Types within the Outline.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The cards within the outline can also be starred for future reference.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Clicking on the Type Name will take you to the card in the Types section of the schema on the right.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t="4575" r="10289" b="17716"/>
          <a:stretch/>
        </p:blipFill>
        <p:spPr>
          <a:xfrm>
            <a:off x="96175" y="2437675"/>
            <a:ext cx="150275" cy="1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4">
            <a:alphaModFix/>
          </a:blip>
          <a:srcRect t="4072" r="7500" b="18795"/>
          <a:stretch/>
        </p:blipFill>
        <p:spPr>
          <a:xfrm>
            <a:off x="96175" y="2635500"/>
            <a:ext cx="150275" cy="14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5">
            <a:alphaModFix/>
          </a:blip>
          <a:srcRect l="18564" t="23866" r="19326" b="15574"/>
          <a:stretch/>
        </p:blipFill>
        <p:spPr>
          <a:xfrm>
            <a:off x="1077650" y="1956600"/>
            <a:ext cx="432726" cy="3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9450" y="1956600"/>
            <a:ext cx="520825" cy="3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4886B87-DD52-3DF8-A4B3-31D9A8F4F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891" y="555600"/>
            <a:ext cx="2341411" cy="384282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13099A5-79E1-B460-B31E-5F222D4F5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208" y="520886"/>
            <a:ext cx="2341411" cy="38775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007F057C-EDB3-5AB5-8E13-CDD485FC2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>
            <a:extLst>
              <a:ext uri="{FF2B5EF4-FFF2-40B4-BE49-F238E27FC236}">
                <a16:creationId xmlns:a16="http://schemas.microsoft.com/office/drawing/2014/main" id="{0626B9EF-4A14-750B-895A-BC2FE1968B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Inheritance Hierarchy Viewer</a:t>
            </a:r>
            <a:endParaRPr dirty="0"/>
          </a:p>
        </p:txBody>
      </p:sp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AF359F95-60B2-9FE7-3D85-FF1400A10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For types that inherit their fields, a hierarchy viewer is available to better visualize that relationship.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Example: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Employee extends Person.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Note: this feature is also present in Data Creation.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E256A7-050A-CC55-C6BB-AF83497B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208" y="237354"/>
            <a:ext cx="4636578" cy="21478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018D72-EBB5-FEB8-7DB1-F6074678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207" y="2571750"/>
            <a:ext cx="4636577" cy="211780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1E53972-CF7B-F170-3ACF-496F3EF4FDD7}"/>
              </a:ext>
            </a:extLst>
          </p:cNvPr>
          <p:cNvSpPr/>
          <p:nvPr/>
        </p:nvSpPr>
        <p:spPr>
          <a:xfrm>
            <a:off x="7688911" y="237354"/>
            <a:ext cx="230588" cy="31824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2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55C4BF8E-A598-8568-C7D4-362F3E45A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>
            <a:extLst>
              <a:ext uri="{FF2B5EF4-FFF2-40B4-BE49-F238E27FC236}">
                <a16:creationId xmlns:a16="http://schemas.microsoft.com/office/drawing/2014/main" id="{64EFB7DC-9190-EAED-2447-BF5A41E4D2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Pattern Visualizer</a:t>
            </a:r>
            <a:endParaRPr dirty="0"/>
          </a:p>
        </p:txBody>
      </p:sp>
      <p:sp>
        <p:nvSpPr>
          <p:cNvPr id="248" name="Google Shape;248;p38">
            <a:extLst>
              <a:ext uri="{FF2B5EF4-FFF2-40B4-BE49-F238E27FC236}">
                <a16:creationId xmlns:a16="http://schemas.microsoft.com/office/drawing/2014/main" id="{00273785-02B3-1AB4-346C-5C4FBC9BC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For types that contain patterns, the user can visualize the pattern to get a better understanding of its restrictions.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Note: this is also a feature on Data Creation.</a:t>
            </a:r>
            <a:endParaRPr dirty="0"/>
          </a:p>
        </p:txBody>
      </p:sp>
      <p:pic>
        <p:nvPicPr>
          <p:cNvPr id="3" name="Picture 2" descr="A screenshot of a black box&#10;&#10;Description automatically generated">
            <a:extLst>
              <a:ext uri="{FF2B5EF4-FFF2-40B4-BE49-F238E27FC236}">
                <a16:creationId xmlns:a16="http://schemas.microsoft.com/office/drawing/2014/main" id="{3DF6B2EF-D996-FFC4-A0E7-B415119C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461454"/>
            <a:ext cx="5013297" cy="7564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C42212-2966-6FF9-4D95-EC2B49CC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5" y="1348538"/>
            <a:ext cx="2111072" cy="23033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DE5ABB-9079-4436-8175-018A9DF8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194" y="1348538"/>
            <a:ext cx="2037523" cy="2234957"/>
          </a:xfrm>
          <a:prstGeom prst="rect">
            <a:avLst/>
          </a:prstGeom>
        </p:spPr>
      </p:pic>
      <p:pic>
        <p:nvPicPr>
          <p:cNvPr id="9" name="Picture 8" descr="A diagram of a number&#10;&#10;Description automatically generated">
            <a:extLst>
              <a:ext uri="{FF2B5EF4-FFF2-40B4-BE49-F238E27FC236}">
                <a16:creationId xmlns:a16="http://schemas.microsoft.com/office/drawing/2014/main" id="{AB68B81F-63C2-5388-FDA5-DCBDC5FE9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902" y="3782833"/>
            <a:ext cx="3860800" cy="10287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408D2B9-5D8A-3E05-42DD-A07157E73A1C}"/>
              </a:ext>
            </a:extLst>
          </p:cNvPr>
          <p:cNvSpPr/>
          <p:nvPr/>
        </p:nvSpPr>
        <p:spPr>
          <a:xfrm rot="5400000">
            <a:off x="3109652" y="1179013"/>
            <a:ext cx="465150" cy="2645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C868F8-CC13-F1E8-E02D-92509F92EFE1}"/>
              </a:ext>
            </a:extLst>
          </p:cNvPr>
          <p:cNvSpPr/>
          <p:nvPr/>
        </p:nvSpPr>
        <p:spPr>
          <a:xfrm>
            <a:off x="5869057" y="2368078"/>
            <a:ext cx="465150" cy="2645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399B714-F1CD-8A15-161C-2F3CC164FCB9}"/>
              </a:ext>
            </a:extLst>
          </p:cNvPr>
          <p:cNvSpPr/>
          <p:nvPr/>
        </p:nvSpPr>
        <p:spPr>
          <a:xfrm rot="5400000">
            <a:off x="8098404" y="3883121"/>
            <a:ext cx="465150" cy="2645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F00FDB1-0DB0-31DA-113B-83C18E46C5E3}"/>
              </a:ext>
            </a:extLst>
          </p:cNvPr>
          <p:cNvSpPr/>
          <p:nvPr/>
        </p:nvSpPr>
        <p:spPr>
          <a:xfrm flipH="1" flipV="1">
            <a:off x="5406885" y="865718"/>
            <a:ext cx="588397" cy="25543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D0AF2089-41A9-B5C2-9CA1-F58DE3B9B33E}"/>
              </a:ext>
            </a:extLst>
          </p:cNvPr>
          <p:cNvSpPr/>
          <p:nvPr/>
        </p:nvSpPr>
        <p:spPr>
          <a:xfrm flipH="1" flipV="1">
            <a:off x="5406884" y="3045349"/>
            <a:ext cx="198786" cy="18938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254056B-69B6-4FEB-B7C0-0B5C5FAEF20F}"/>
              </a:ext>
            </a:extLst>
          </p:cNvPr>
          <p:cNvSpPr/>
          <p:nvPr/>
        </p:nvSpPr>
        <p:spPr>
          <a:xfrm flipH="1" flipV="1">
            <a:off x="8099299" y="2997641"/>
            <a:ext cx="198786" cy="18938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0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311700" y="971575"/>
            <a:ext cx="2919600" cy="4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As you build your schema, you can view the JSON code by clicking on ‘View JSON’		  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This code can be: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Downloaded to your local storage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Copied to the clipboard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Saved onto the file uploader for easy selection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Other features include: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Checked for validation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Reset to start over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Scroll to top (appears when you scroll down on window)</a:t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25" y="2752963"/>
            <a:ext cx="294850" cy="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 rotWithShape="1">
          <a:blip r:embed="rId4">
            <a:alphaModFix/>
          </a:blip>
          <a:srcRect l="7111" r="7513" b="10482"/>
          <a:stretch/>
        </p:blipFill>
        <p:spPr>
          <a:xfrm>
            <a:off x="143521" y="2036388"/>
            <a:ext cx="294850" cy="37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5">
            <a:alphaModFix/>
          </a:blip>
          <a:srcRect l="6261"/>
          <a:stretch/>
        </p:blipFill>
        <p:spPr>
          <a:xfrm>
            <a:off x="143525" y="2376188"/>
            <a:ext cx="294850" cy="3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6">
            <a:alphaModFix/>
          </a:blip>
          <a:srcRect l="5920" t="19871" r="5316"/>
          <a:stretch/>
        </p:blipFill>
        <p:spPr>
          <a:xfrm>
            <a:off x="68638" y="3598850"/>
            <a:ext cx="44457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7">
            <a:alphaModFix/>
          </a:blip>
          <a:srcRect l="4381" t="8331" r="4327" b="9253"/>
          <a:stretch/>
        </p:blipFill>
        <p:spPr>
          <a:xfrm>
            <a:off x="68638" y="3775425"/>
            <a:ext cx="444575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103" y="4039350"/>
            <a:ext cx="337672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513" y="4382025"/>
            <a:ext cx="294850" cy="26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2950" y="1381000"/>
            <a:ext cx="492669" cy="2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3519225" y="4043125"/>
            <a:ext cx="5437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‘View Form’ 		to return to the Schema Creator.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30075" y="4108650"/>
            <a:ext cx="604550" cy="2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1BB62B-0ADE-D500-360D-4E73CB3A72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062" y="617806"/>
            <a:ext cx="5686363" cy="32074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en"/>
              <a:t>Create valid data instances from a JADN Schema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E1BAE3-DD97-1122-43A8-2F7B5DD0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14" y="664564"/>
            <a:ext cx="5026699" cy="769339"/>
          </a:xfrm>
          <a:prstGeom prst="rect">
            <a:avLst/>
          </a:prstGeom>
        </p:spPr>
      </p:pic>
      <p:sp>
        <p:nvSpPr>
          <p:cNvPr id="411" name="Google Shape;411;p53"/>
          <p:cNvSpPr/>
          <p:nvPr/>
        </p:nvSpPr>
        <p:spPr>
          <a:xfrm>
            <a:off x="3411980" y="1168862"/>
            <a:ext cx="841376" cy="24411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C19E5-76D9-D678-DE39-51C4C1B87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82" y="81409"/>
            <a:ext cx="5998800" cy="605100"/>
          </a:xfrm>
        </p:spPr>
        <p:txBody>
          <a:bodyPr/>
          <a:lstStyle/>
          <a:p>
            <a:r>
              <a:rPr lang="en-US" dirty="0"/>
              <a:t>How to Navigate to Data Creation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9B95E26-AE27-8FD4-636F-26153F674829}"/>
              </a:ext>
            </a:extLst>
          </p:cNvPr>
          <p:cNvSpPr txBox="1">
            <a:spLocks/>
          </p:cNvSpPr>
          <p:nvPr/>
        </p:nvSpPr>
        <p:spPr>
          <a:xfrm>
            <a:off x="4048675" y="1412973"/>
            <a:ext cx="841376" cy="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AD882-4C20-4EBA-740B-1A2C13C3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55" y="1914706"/>
            <a:ext cx="5301089" cy="2989224"/>
          </a:xfrm>
          <a:prstGeom prst="rect">
            <a:avLst/>
          </a:prstGeom>
        </p:spPr>
      </p:pic>
      <p:sp>
        <p:nvSpPr>
          <p:cNvPr id="8" name="Google Shape;411;p53">
            <a:extLst>
              <a:ext uri="{FF2B5EF4-FFF2-40B4-BE49-F238E27FC236}">
                <a16:creationId xmlns:a16="http://schemas.microsoft.com/office/drawing/2014/main" id="{F7D35E93-A458-0319-9027-BFA1EFE2FDA2}"/>
              </a:ext>
            </a:extLst>
          </p:cNvPr>
          <p:cNvSpPr/>
          <p:nvPr/>
        </p:nvSpPr>
        <p:spPr>
          <a:xfrm>
            <a:off x="6381168" y="2194560"/>
            <a:ext cx="385392" cy="16594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High Level Table of Contents</a:t>
            </a:r>
            <a:endParaRPr dirty="0"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4140636" y="1145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Docker Desktop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 dirty="0">
                <a:solidFill>
                  <a:schemeClr val="hlink"/>
                </a:solidFill>
                <a:hlinkClick r:id="rId3" action="ppaction://hlinksldjump"/>
              </a:rPr>
              <a:t>How to Get the JADN Sandbox Image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4" action="ppaction://hlinksldjump"/>
              </a:rPr>
              <a:t>How to Run the JADN Sandbox Image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5" action="ppaction://hlinksldjump"/>
              </a:rPr>
              <a:t>How to Update the JADN Sandbox Image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6" action="ppaction://hlinksldjump"/>
              </a:rPr>
              <a:t>How to Stop the JADN Sandbox Image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7" action="ppaction://hlinksldjump"/>
              </a:rPr>
              <a:t>How to Learn More about Docker</a:t>
            </a:r>
            <a:r>
              <a:rPr lang="en" dirty="0"/>
              <a:t> </a:t>
            </a:r>
            <a:endParaRPr dirty="0"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446873" y="1145500"/>
            <a:ext cx="341746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 dirty="0"/>
              <a:t>JADN Sandbox Capabilities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8" action="ppaction://hlinksldjump"/>
              </a:rPr>
              <a:t>Schema Creation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9" action="ppaction://hlinksldjump"/>
              </a:rPr>
              <a:t>How to get started…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0" action="ppaction://hlinksldjump"/>
              </a:rPr>
              <a:t>Schema Visualization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1" action="ppaction://hlinksldjump"/>
              </a:rPr>
              <a:t>Schema Translation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2" action="ppaction://hlinksldjump"/>
              </a:rPr>
              <a:t>Data Creation 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3" action="ppaction://hlinksldjump"/>
              </a:rPr>
              <a:t>Data Validation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4" action="ppaction://hlinksldjump"/>
              </a:rPr>
              <a:t>Example Data Generation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5" action="ppaction://hlinksldjump"/>
              </a:rPr>
              <a:t>Schema Transformation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en" u="sng" dirty="0">
                <a:solidFill>
                  <a:schemeClr val="hlink"/>
                </a:solidFill>
                <a:hlinkClick r:id="rId16" action="ppaction://hlinksldjump"/>
              </a:rPr>
              <a:t>Other Features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After selecting a schema, you should be able to select a data type.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000" dirty="0"/>
              <a:t>Note: This drop down menu is based on the Schema roots.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Once you have selected a data type, a form will appear to help guide you in building data that is valid against the selected schema.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 dirty="0"/>
          </a:p>
        </p:txBody>
      </p:sp>
      <p:sp>
        <p:nvSpPr>
          <p:cNvPr id="417" name="Google Shape;417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 dirty="0"/>
              <a:t>To Start : </a:t>
            </a:r>
            <a:r>
              <a:rPr lang="en" sz="1200" u="sng" dirty="0">
                <a:solidFill>
                  <a:schemeClr val="hlink"/>
                </a:solidFill>
                <a:hlinkClick r:id="rId3" action="ppaction://hlinksldjump"/>
              </a:rPr>
              <a:t>click here</a:t>
            </a: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000" dirty="0">
                <a:solidFill>
                  <a:schemeClr val="lt2"/>
                </a:solidFill>
              </a:rPr>
              <a:t>Note: Only a JADN Schema can be uploaded.</a:t>
            </a:r>
            <a:endParaRPr sz="1000" dirty="0">
              <a:solidFill>
                <a:schemeClr val="lt2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33E508-B342-07DF-D39F-4509ACFAD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89" y="305909"/>
            <a:ext cx="4389120" cy="4285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View Data</a:t>
            </a:r>
            <a:endParaRPr dirty="0"/>
          </a:p>
        </p:txBody>
      </p:sp>
      <p:sp>
        <p:nvSpPr>
          <p:cNvPr id="424" name="Google Shape;424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0261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While filling out the form, you can </a:t>
            </a:r>
            <a:r>
              <a:rPr lang="en-US" dirty="0"/>
              <a:t>view the JSON you are creating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Other data formats can also be viewed in real time using the dropdown.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The data can also be:</a:t>
            </a:r>
            <a:endParaRPr dirty="0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Downloaded to your local storage</a:t>
            </a:r>
            <a:endParaRPr dirty="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Copied to the clipboard</a:t>
            </a:r>
            <a:endParaRPr dirty="0"/>
          </a:p>
        </p:txBody>
      </p:sp>
      <p:pic>
        <p:nvPicPr>
          <p:cNvPr id="427" name="Google Shape;427;p55"/>
          <p:cNvPicPr preferRelativeResize="0"/>
          <p:nvPr/>
        </p:nvPicPr>
        <p:blipFill rotWithShape="1">
          <a:blip r:embed="rId3">
            <a:alphaModFix/>
          </a:blip>
          <a:srcRect l="7111" r="7513" b="10482"/>
          <a:stretch/>
        </p:blipFill>
        <p:spPr>
          <a:xfrm>
            <a:off x="192425" y="3085700"/>
            <a:ext cx="259025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 rotWithShape="1">
          <a:blip r:embed="rId4">
            <a:alphaModFix/>
          </a:blip>
          <a:srcRect l="6261"/>
          <a:stretch/>
        </p:blipFill>
        <p:spPr>
          <a:xfrm>
            <a:off x="192425" y="3411025"/>
            <a:ext cx="259025" cy="33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2D7800-2B99-B5FA-059D-1CBD8F12C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1795"/>
            <a:ext cx="2600589" cy="2410846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1B33C4-3460-A027-6C80-898F8F19D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898" y="423689"/>
            <a:ext cx="2600589" cy="241111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666B8A-55DE-843C-47EE-5E72DE19F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564" y="2981739"/>
            <a:ext cx="2053025" cy="18109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E87921BF-ADF0-B5FB-C49D-19061CD1D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>
            <a:extLst>
              <a:ext uri="{FF2B5EF4-FFF2-40B4-BE49-F238E27FC236}">
                <a16:creationId xmlns:a16="http://schemas.microsoft.com/office/drawing/2014/main" id="{AF1EF791-1DF7-64C0-1297-A03086BCE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Load/Save Builder</a:t>
            </a:r>
            <a:endParaRPr dirty="0"/>
          </a:p>
        </p:txBody>
      </p:sp>
      <p:sp>
        <p:nvSpPr>
          <p:cNvPr id="424" name="Google Shape;424;p55">
            <a:extLst>
              <a:ext uri="{FF2B5EF4-FFF2-40B4-BE49-F238E27FC236}">
                <a16:creationId xmlns:a16="http://schemas.microsoft.com/office/drawing/2014/main" id="{B3BFC927-C8AD-BDC1-E204-7D8B8A985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9599"/>
            <a:ext cx="3026100" cy="264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While working on creating data from a large schema, you may need to take a break and come back later.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Load/Save builder allows you to save your current builder state and restore it at a later point.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Loading a saved state will populate the input fields and recreate the data.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E0EEF-1F86-3B59-C3D3-6D44B04D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64" y="555600"/>
            <a:ext cx="5127310" cy="429745"/>
          </a:xfrm>
          <a:prstGeom prst="rect">
            <a:avLst/>
          </a:prstGeom>
        </p:spPr>
      </p:pic>
      <p:sp>
        <p:nvSpPr>
          <p:cNvPr id="4" name="Google Shape;411;p53">
            <a:extLst>
              <a:ext uri="{FF2B5EF4-FFF2-40B4-BE49-F238E27FC236}">
                <a16:creationId xmlns:a16="http://schemas.microsoft.com/office/drawing/2014/main" id="{F6C7B26C-F9CA-0833-8FC0-089B2802301C}"/>
              </a:ext>
            </a:extLst>
          </p:cNvPr>
          <p:cNvSpPr/>
          <p:nvPr/>
        </p:nvSpPr>
        <p:spPr>
          <a:xfrm>
            <a:off x="7311471" y="687500"/>
            <a:ext cx="520564" cy="20304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FC7228-3F21-D15C-CD0D-45ADF2AB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64" y="1316190"/>
            <a:ext cx="5152776" cy="1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D1C51F54-8B00-F408-8B0A-A89F6062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>
            <a:extLst>
              <a:ext uri="{FF2B5EF4-FFF2-40B4-BE49-F238E27FC236}">
                <a16:creationId xmlns:a16="http://schemas.microsoft.com/office/drawing/2014/main" id="{CA7792F4-209D-C927-A8A8-57F2799C3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Magic Wand</a:t>
            </a:r>
            <a:endParaRPr dirty="0"/>
          </a:p>
        </p:txBody>
      </p:sp>
      <p:sp>
        <p:nvSpPr>
          <p:cNvPr id="424" name="Google Shape;424;p55">
            <a:extLst>
              <a:ext uri="{FF2B5EF4-FFF2-40B4-BE49-F238E27FC236}">
                <a16:creationId xmlns:a16="http://schemas.microsoft.com/office/drawing/2014/main" id="{A9D6931D-5FCC-D19A-48E8-E71AEB1AA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9599"/>
            <a:ext cx="3026100" cy="343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While testing out schemas in Data Creation, the individual inputs may not matter. To make testing quicker, the Magic Wand feature, when toggled on, populates all present input fields.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Fields that are hidden will not be populated.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Yellow indicates toggled on, blue indicates off.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100" dirty="0">
                <a:solidFill>
                  <a:srgbClr val="FFFF00"/>
                </a:solidFill>
              </a:rPr>
              <a:t>Note: the wand takes patterns, options, type, etc into account to ensure valid data.</a:t>
            </a:r>
            <a:endParaRPr sz="1100" dirty="0">
              <a:solidFill>
                <a:srgbClr val="FFFF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98DF68-BF5D-E3C6-42F1-F3A63E16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522" y="196817"/>
            <a:ext cx="3317061" cy="20772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FFA21A-6978-87AB-3D77-D9BE7277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22" y="2571750"/>
            <a:ext cx="3214442" cy="19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6DFEEE2B-5509-D0C9-B84D-8D6A1B3A4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>
            <a:extLst>
              <a:ext uri="{FF2B5EF4-FFF2-40B4-BE49-F238E27FC236}">
                <a16:creationId xmlns:a16="http://schemas.microsoft.com/office/drawing/2014/main" id="{80A46455-4449-6E91-A582-343B3F2F6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Feature: Highlight Data</a:t>
            </a:r>
            <a:endParaRPr dirty="0"/>
          </a:p>
        </p:txBody>
      </p:sp>
      <p:sp>
        <p:nvSpPr>
          <p:cNvPr id="424" name="Google Shape;424;p55">
            <a:extLst>
              <a:ext uri="{FF2B5EF4-FFF2-40B4-BE49-F238E27FC236}">
                <a16:creationId xmlns:a16="http://schemas.microsoft.com/office/drawing/2014/main" id="{EE30EEB5-6832-25B1-171A-602F3D813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9599"/>
            <a:ext cx="3026100" cy="319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tx1"/>
                </a:solidFill>
              </a:rPr>
              <a:t>While inputting data, you may want to reference previously completed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tx1"/>
                </a:solidFill>
              </a:rPr>
              <a:t>The highlight data function makes that easy, and works if there are multiple equivalent data.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8105EF-EFDB-C0F3-2484-E54D1156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68" y="933450"/>
            <a:ext cx="5404006" cy="30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Schema Visualization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View JADN schema in another language format: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JIDL</a:t>
            </a:r>
            <a:r>
              <a:rPr lang="en" baseline="30000"/>
              <a:t>1</a:t>
            </a:r>
            <a:r>
              <a:rPr lang="en"/>
              <a:t>, HTML, Markdown, PlantUML, GraphViz</a:t>
            </a:r>
            <a:endParaRPr/>
          </a:p>
        </p:txBody>
      </p:sp>
      <p:sp>
        <p:nvSpPr>
          <p:cNvPr id="322" name="Google Shape;322;p42"/>
          <p:cNvSpPr txBox="1"/>
          <p:nvPr/>
        </p:nvSpPr>
        <p:spPr>
          <a:xfrm>
            <a:off x="738150" y="4781400"/>
            <a:ext cx="7667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AutoNum type="arabicPeriod"/>
            </a:pP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JADN Interface Definition Language (IDL) </a:t>
            </a:r>
            <a:r>
              <a:rPr lang="en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a textual representation of JADN type definitions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Visualization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7566903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/>
          <p:nvPr/>
        </p:nvSpPr>
        <p:spPr>
          <a:xfrm>
            <a:off x="1594225" y="152400"/>
            <a:ext cx="416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After selecting a valid schema, select the desired languages you would like to convert the schema to.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Options on this page are for visual representation of JADN data. For Schema Translations (like to JSON or XML) </a:t>
            </a: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click here</a:t>
            </a:r>
            <a:endParaRPr/>
          </a:p>
        </p:txBody>
      </p:sp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To Start : </a:t>
            </a:r>
            <a:r>
              <a:rPr lang="en" sz="1200" u="sng">
                <a:solidFill>
                  <a:schemeClr val="hlink"/>
                </a:solidFill>
                <a:hlinkClick r:id="rId4" action="ppaction://hlinksldjump"/>
              </a:rPr>
              <a:t>click here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000">
                <a:solidFill>
                  <a:schemeClr val="lt2"/>
                </a:solidFill>
              </a:rPr>
              <a:t>Note: Only a JADN Schema can be uploaded.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7975" y="217913"/>
            <a:ext cx="5719500" cy="470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Visualize</a:t>
            </a:r>
            <a:endParaRPr/>
          </a:p>
        </p:txBody>
      </p:sp>
      <p:sp>
        <p:nvSpPr>
          <p:cNvPr id="342" name="Google Shape;342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7040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Once you have selected the languages, the green paper airplane button should light up allowing you to proceed to visualize the schema to the selected messages.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Click the Visualize button to proceed.</a:t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2956575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/>
          <p:nvPr/>
        </p:nvSpPr>
        <p:spPr>
          <a:xfrm>
            <a:off x="7685125" y="3048150"/>
            <a:ext cx="1273200" cy="56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Results: Selecting one language</a:t>
            </a:r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body" idx="1"/>
          </p:nvPr>
        </p:nvSpPr>
        <p:spPr>
          <a:xfrm>
            <a:off x="277800" y="1389600"/>
            <a:ext cx="2808000" cy="3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 dirty="0"/>
              <a:t>The result will show you the code in the selected language.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dirty="0"/>
              <a:t>The following features allow you to interact with the visualization as you need.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Split view (currently shown) : To view the code and visualization simultaneously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Pop out : See the visualization in a new tab window 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Download visualization as PDF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Download visualization as an image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Download code </a:t>
            </a:r>
            <a:endParaRPr dirty="0"/>
          </a:p>
          <a:p>
            <a:pPr marL="457200" lvl="0" indent="-29337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ct val="100000"/>
              <a:buChar char="-"/>
            </a:pPr>
            <a:r>
              <a:rPr lang="en" dirty="0"/>
              <a:t>Copy code to Clipboard</a:t>
            </a:r>
            <a:endParaRPr dirty="0"/>
          </a:p>
        </p:txBody>
      </p:sp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719498" cy="47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00" y="2393723"/>
            <a:ext cx="298525" cy="28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45" y="2963142"/>
            <a:ext cx="298525" cy="2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400" y="3400850"/>
            <a:ext cx="298525" cy="2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572" y="4011974"/>
            <a:ext cx="270533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099" y="4306834"/>
            <a:ext cx="270525" cy="28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400" y="3697874"/>
            <a:ext cx="298525" cy="32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/>
          <p:nvPr/>
        </p:nvSpPr>
        <p:spPr>
          <a:xfrm>
            <a:off x="7931925" y="281775"/>
            <a:ext cx="203700" cy="1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Low Level Table of Contents</a:t>
            </a:r>
            <a:endParaRPr dirty="0"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2"/>
          </p:nvPr>
        </p:nvSpPr>
        <p:spPr>
          <a:xfrm>
            <a:off x="311700" y="1017724"/>
            <a:ext cx="3999900" cy="38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3" action="ppaction://hlinksldjump"/>
              </a:rPr>
              <a:t>Schema Creation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hlink"/>
                </a:solidFill>
              </a:rPr>
              <a:t>         </a:t>
            </a:r>
            <a:r>
              <a:rPr lang="en" dirty="0">
                <a:solidFill>
                  <a:schemeClr val="hlink"/>
                </a:solidFill>
                <a:hlinkClick r:id="rId4" action="ppaction://hlinksldjump"/>
              </a:rPr>
              <a:t>Feature: Editor Style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         </a:t>
            </a:r>
            <a:r>
              <a:rPr lang="en-US" dirty="0">
                <a:solidFill>
                  <a:schemeClr val="hlink"/>
                </a:solidFill>
                <a:hlinkClick r:id="rId5" action="ppaction://hlinksldjump"/>
              </a:rPr>
              <a:t>To Start</a:t>
            </a:r>
            <a:endParaRPr lang="en-US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   </a:t>
            </a:r>
            <a:r>
              <a:rPr lang="en-US" dirty="0">
                <a:hlinkClick r:id="rId6" action="ppaction://hlinksldjump"/>
              </a:rPr>
              <a:t>Add Data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   </a:t>
            </a:r>
            <a:r>
              <a:rPr lang="en-US" dirty="0">
                <a:hlinkClick r:id="rId7" action="ppaction://hlinksldjump"/>
              </a:rPr>
              <a:t>Edit Data</a:t>
            </a:r>
            <a:endParaRPr lang="en-US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8" action="ppaction://hlinksldjump"/>
              </a:rPr>
              <a:t>Feature: Schema Tree</a:t>
            </a: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8" action="ppaction://hlinksldjump"/>
              </a:rPr>
              <a:t>Feature: </a:t>
            </a:r>
            <a:r>
              <a:rPr lang="en" u="sng" dirty="0">
                <a:solidFill>
                  <a:schemeClr val="hlink"/>
                </a:solidFill>
                <a:hlinkClick r:id="rId9" action="ppaction://hlinksldjump"/>
              </a:rPr>
              <a:t>Types</a:t>
            </a:r>
            <a:r>
              <a:rPr lang="en" u="sng" dirty="0">
                <a:solidFill>
                  <a:schemeClr val="hlink"/>
                </a:solidFill>
                <a:hlinkClick r:id="rId8" action="ppaction://hlinksldjump"/>
              </a:rPr>
              <a:t> Outline</a:t>
            </a:r>
            <a:endParaRPr lang="en" u="sng" dirty="0">
              <a:solidFill>
                <a:schemeClr val="hlink"/>
              </a:solidFill>
            </a:endParaRPr>
          </a:p>
          <a:p>
            <a:pPr marL="0" indent="457200">
              <a:lnSpc>
                <a:spcPct val="100000"/>
              </a:lnSpc>
              <a:buNone/>
            </a:pPr>
            <a:r>
              <a:rPr lang="en-US" u="sng" dirty="0">
                <a:solidFill>
                  <a:schemeClr val="hlink"/>
                </a:solidFill>
                <a:hlinkClick r:id="rId8" action="ppaction://hlinksldjump"/>
              </a:rPr>
              <a:t>Feature: </a:t>
            </a:r>
            <a:r>
              <a:rPr lang="en-US" u="sng" dirty="0">
                <a:solidFill>
                  <a:schemeClr val="hlink"/>
                </a:solidFill>
                <a:hlinkClick r:id="rId10" action="ppaction://hlinksldjump"/>
              </a:rPr>
              <a:t>Hierarchy</a:t>
            </a:r>
            <a:r>
              <a:rPr lang="en-US" u="sng" dirty="0">
                <a:solidFill>
                  <a:schemeClr val="hlink"/>
                </a:solidFill>
              </a:rPr>
              <a:t> Viewer</a:t>
            </a:r>
          </a:p>
          <a:p>
            <a:pPr marL="0" indent="457200">
              <a:lnSpc>
                <a:spcPct val="100000"/>
              </a:lnSpc>
              <a:buNone/>
            </a:pPr>
            <a:r>
              <a:rPr lang="en-US" u="sng" dirty="0">
                <a:solidFill>
                  <a:schemeClr val="hlink"/>
                </a:solidFill>
                <a:hlinkClick r:id="rId8" action="ppaction://hlinksldjump"/>
              </a:rPr>
              <a:t>Feature: </a:t>
            </a:r>
            <a:r>
              <a:rPr lang="en-US" u="sng" dirty="0">
                <a:solidFill>
                  <a:schemeClr val="hlink"/>
                </a:solidFill>
              </a:rPr>
              <a:t>Pattern </a:t>
            </a:r>
            <a:r>
              <a:rPr lang="en-US" u="sng" dirty="0">
                <a:solidFill>
                  <a:schemeClr val="hlink"/>
                </a:solidFill>
                <a:hlinkClick r:id="rId11" action="ppaction://hlinksldjump"/>
              </a:rPr>
              <a:t>Visualizer</a:t>
            </a:r>
            <a:endParaRPr lang="en-US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2" action="ppaction://hlinksldjump"/>
              </a:rPr>
              <a:t>More Functions and Features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3" action="ppaction://hlinksldjump"/>
              </a:rPr>
              <a:t>Schema Transformation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4" action="ppaction://hlinksldjump"/>
              </a:rPr>
              <a:t>Result: A Resolved Schema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5" action="ppaction://hlinksldjump"/>
              </a:rPr>
              <a:t>Result: Strip Comments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6" action="ppaction://hlinksldjump"/>
              </a:rPr>
              <a:t>Other Features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7" action="ppaction://hlinksldjump"/>
              </a:rPr>
              <a:t>Theme Switcher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8" action="ppaction://hlinksldjump"/>
              </a:rPr>
              <a:t>Add Custom Files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19" action="ppaction://hlinksldjump"/>
              </a:rPr>
              <a:t>Remove Custom Files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0" action="ppaction://hlinksldjump"/>
              </a:rPr>
              <a:t>Download Files</a:t>
            </a:r>
            <a:endParaRPr dirty="0"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2"/>
          </p:nvPr>
        </p:nvSpPr>
        <p:spPr>
          <a:xfrm>
            <a:off x="4459890" y="1017724"/>
            <a:ext cx="42241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1" action="ppaction://hlinksldjump"/>
              </a:rPr>
              <a:t>Schema Visualization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2" action="ppaction://hlinksldjump"/>
              </a:rPr>
              <a:t>Results: Selecting One Language</a:t>
            </a:r>
            <a:endParaRPr lang="en-US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 dirty="0">
                <a:solidFill>
                  <a:schemeClr val="hlink"/>
                </a:solidFill>
                <a:hlinkClick r:id="rId23" action="ppaction://hlinksldjump"/>
              </a:rPr>
              <a:t>Results: Selecting Multiple Languages</a:t>
            </a:r>
            <a:endParaRPr lang="en-US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 dirty="0">
                <a:solidFill>
                  <a:schemeClr val="hlink"/>
                </a:solidFill>
                <a:hlinkClick r:id="rId24" action="ppaction://hlinksldjump"/>
              </a:rPr>
              <a:t>Schema Translation</a:t>
            </a:r>
            <a:endParaRPr lang="en-US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5" action="ppaction://hlinksldjump"/>
              </a:rPr>
              <a:t>Data Creation </a:t>
            </a:r>
            <a:endParaRPr lang="en-US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6" action="ppaction://hlinksldjump"/>
              </a:rPr>
              <a:t>View</a:t>
            </a:r>
            <a:r>
              <a:rPr lang="en" u="sng" dirty="0">
                <a:solidFill>
                  <a:schemeClr val="hlink"/>
                </a:solidFill>
              </a:rPr>
              <a:t> Data</a:t>
            </a:r>
          </a:p>
          <a:p>
            <a:pPr indent="457200">
              <a:lnSpc>
                <a:spcPct val="100000"/>
              </a:lnSpc>
              <a:buNone/>
            </a:pPr>
            <a:r>
              <a:rPr lang="en-US" u="sng" dirty="0">
                <a:solidFill>
                  <a:schemeClr val="hlink"/>
                </a:solidFill>
              </a:rPr>
              <a:t>Feature: </a:t>
            </a:r>
            <a:r>
              <a:rPr lang="en-US" u="sng" dirty="0">
                <a:solidFill>
                  <a:schemeClr val="hlink"/>
                </a:solidFill>
                <a:hlinkClick r:id="rId23" action="ppaction://hlinksldjump"/>
              </a:rPr>
              <a:t>Load</a:t>
            </a:r>
            <a:r>
              <a:rPr lang="en-US" u="sng" dirty="0">
                <a:solidFill>
                  <a:schemeClr val="hlink"/>
                </a:solidFill>
              </a:rPr>
              <a:t>/Save Builder</a:t>
            </a:r>
          </a:p>
          <a:p>
            <a:pPr indent="457200">
              <a:lnSpc>
                <a:spcPct val="100000"/>
              </a:lnSpc>
              <a:buNone/>
            </a:pPr>
            <a:r>
              <a:rPr lang="en-US" u="sng" dirty="0">
                <a:solidFill>
                  <a:schemeClr val="hlink"/>
                </a:solidFill>
                <a:hlinkClick r:id="rId24" action="ppaction://hlinksldjump"/>
              </a:rPr>
              <a:t>Feature: Magic Wand</a:t>
            </a:r>
            <a:endParaRPr lang="en-US" u="sng" dirty="0">
              <a:solidFill>
                <a:schemeClr val="hlink"/>
              </a:solidFill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u="sng" dirty="0">
                <a:solidFill>
                  <a:schemeClr val="hlink"/>
                </a:solidFill>
              </a:rPr>
              <a:t>Feature: </a:t>
            </a:r>
            <a:r>
              <a:rPr lang="en-US" u="sng" dirty="0">
                <a:solidFill>
                  <a:schemeClr val="hlink"/>
                </a:solidFill>
                <a:hlinkClick r:id="rId27" action="ppaction://hlinksldjump"/>
              </a:rPr>
              <a:t>Highlight</a:t>
            </a:r>
            <a:r>
              <a:rPr lang="en-US" u="sng" dirty="0">
                <a:solidFill>
                  <a:schemeClr val="hlink"/>
                </a:solidFill>
              </a:rPr>
              <a:t> Data</a:t>
            </a:r>
            <a:endParaRPr lang="en-US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8" action="ppaction://hlinksldjump"/>
              </a:rPr>
              <a:t>Data Validation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29" action="ppaction://hlinksldjump"/>
              </a:rPr>
              <a:t>	Invalid Results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30" action="ppaction://hlinksldjump"/>
              </a:rPr>
              <a:t>Valid Results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 dirty="0">
                <a:solidFill>
                  <a:schemeClr val="hlink"/>
                </a:solidFill>
                <a:hlinkClick r:id="rId31" action="ppaction://hlinksldjump"/>
              </a:rPr>
              <a:t>Example Data Generation </a:t>
            </a:r>
            <a:endParaRPr lang="en-US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 dirty="0">
                <a:solidFill>
                  <a:schemeClr val="hlink"/>
                </a:solidFill>
                <a:hlinkClick r:id="rId15" action="ppaction://hlinksldjump"/>
              </a:rPr>
              <a:t>Results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Results: Selecting multiple languages</a:t>
            </a:r>
            <a:endParaRPr/>
          </a:p>
        </p:txBody>
      </p:sp>
      <p:sp>
        <p:nvSpPr>
          <p:cNvPr id="364" name="Google Shape;364;p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also have the ability to visualize multiple languages at once.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view the code for one or multiple languages at once by clicking on the header of each section.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Each language has its own applicable features as seen in each section.</a:t>
            </a: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719498" cy="474493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3378300" y="985650"/>
            <a:ext cx="455400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Schema Translation</a:t>
            </a:r>
            <a:endParaRPr/>
          </a:p>
        </p:txBody>
      </p:sp>
      <p:sp>
        <p:nvSpPr>
          <p:cNvPr id="372" name="Google Shape;372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Convert JADN Schema to JSON , Relax XML, or XSD.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Convert JSON Schema to JADN.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Translation</a:t>
            </a:r>
            <a:endParaRPr/>
          </a:p>
        </p:txBody>
      </p:sp>
      <p:pic>
        <p:nvPicPr>
          <p:cNvPr id="378" name="Google Shape;37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7566903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/>
          <p:nvPr/>
        </p:nvSpPr>
        <p:spPr>
          <a:xfrm>
            <a:off x="1999550" y="152400"/>
            <a:ext cx="416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>
            <a:spLocks noGrp="1"/>
          </p:cNvSpPr>
          <p:nvPr>
            <p:ph type="body" idx="1"/>
          </p:nvPr>
        </p:nvSpPr>
        <p:spPr>
          <a:xfrm>
            <a:off x="311700" y="1428900"/>
            <a:ext cx="2808000" cy="3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Similar to Schema Visualization, Schema Translation allows you to translate your schema into your desired language.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When selecting a schema, make sure to select the type of schema you want to translate from: JADN or JSON.</a:t>
            </a:r>
            <a:endParaRPr/>
          </a:p>
        </p:txBody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To Start :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click here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000">
                <a:solidFill>
                  <a:schemeClr val="lt2"/>
                </a:solidFill>
              </a:rPr>
              <a:t>Note: A JSON or JADN Schema can be uploaded.</a:t>
            </a:r>
            <a:endParaRPr sz="1000"/>
          </a:p>
        </p:txBody>
      </p:sp>
      <p:pic>
        <p:nvPicPr>
          <p:cNvPr id="386" name="Google Shape;38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6525" y="511200"/>
            <a:ext cx="5224674" cy="41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317" y="3645442"/>
            <a:ext cx="3572550" cy="5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/>
          <p:nvPr/>
        </p:nvSpPr>
        <p:spPr>
          <a:xfrm>
            <a:off x="1914825" y="3703875"/>
            <a:ext cx="894600" cy="23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3756525" y="4666525"/>
            <a:ext cx="44121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Result: Translated Schema to one language</a:t>
            </a:r>
            <a:endParaRPr sz="10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body" idx="1"/>
          </p:nvPr>
        </p:nvSpPr>
        <p:spPr>
          <a:xfrm>
            <a:off x="371025" y="674175"/>
            <a:ext cx="8403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You can translate from JADN to JSON and XML (XSD or Relax) or from JSON to JADN.</a:t>
            </a: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371025" y="341250"/>
            <a:ext cx="72927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Result: Translated Schema to multiple languages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0758B-BBD1-A544-B74D-E26BFCAE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6880"/>
            <a:ext cx="7772400" cy="39053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Data Validation</a:t>
            </a:r>
            <a:endParaRPr/>
          </a:p>
        </p:txBody>
      </p:sp>
      <p:sp>
        <p:nvSpPr>
          <p:cNvPr id="436" name="Google Shape;43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 dirty="0"/>
              <a:t>Validate data instances in JSON, XML, CBOR, or JSON Compact against a JADN Schema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Validation</a:t>
            </a:r>
            <a:endParaRPr/>
          </a:p>
        </p:txBody>
      </p:sp>
      <p:pic>
        <p:nvPicPr>
          <p:cNvPr id="442" name="Google Shape;44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7566903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7"/>
          <p:cNvSpPr/>
          <p:nvPr/>
        </p:nvSpPr>
        <p:spPr>
          <a:xfrm>
            <a:off x="2376925" y="152400"/>
            <a:ext cx="416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8"/>
          <p:cNvPicPr preferRelativeResize="0"/>
          <p:nvPr/>
        </p:nvPicPr>
        <p:blipFill rotWithShape="1">
          <a:blip r:embed="rId3">
            <a:alphaModFix/>
          </a:blip>
          <a:srcRect b="12295"/>
          <a:stretch/>
        </p:blipFill>
        <p:spPr>
          <a:xfrm>
            <a:off x="3091425" y="720850"/>
            <a:ext cx="6052575" cy="44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Select data to validate.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Make sure the correct data format is selected.</a:t>
            </a:r>
            <a:endParaRPr baseline="30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Make sure the correct data type being validated is selected.</a:t>
            </a:r>
            <a:endParaRPr baseline="30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In this example, the data is a </a:t>
            </a:r>
            <a:r>
              <a:rPr lang="en" u="sng"/>
              <a:t>json</a:t>
            </a:r>
            <a:r>
              <a:rPr lang="en"/>
              <a:t> file being validated against the </a:t>
            </a:r>
            <a:r>
              <a:rPr lang="en" u="sng"/>
              <a:t>Library</a:t>
            </a:r>
            <a:r>
              <a:rPr lang="en"/>
              <a:t> type from the music-database.jadn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 sz="1000" i="1"/>
          </a:p>
        </p:txBody>
      </p:sp>
      <p:sp>
        <p:nvSpPr>
          <p:cNvPr id="450" name="Google Shape;450;p5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To Start : </a:t>
            </a:r>
            <a:r>
              <a:rPr lang="en" sz="1200" u="sng">
                <a:solidFill>
                  <a:schemeClr val="hlink"/>
                </a:solidFill>
                <a:hlinkClick r:id="rId4" action="ppaction://hlinksldjump"/>
              </a:rPr>
              <a:t>click here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200">
                <a:solidFill>
                  <a:schemeClr val="lt2"/>
                </a:solidFill>
              </a:rPr>
              <a:t>Note: Only a JADN Schema can be uploaded.</a:t>
            </a:r>
            <a:endParaRPr sz="1200"/>
          </a:p>
        </p:txBody>
      </p:sp>
      <p:sp>
        <p:nvSpPr>
          <p:cNvPr id="451" name="Google Shape;451;p58"/>
          <p:cNvSpPr/>
          <p:nvPr/>
        </p:nvSpPr>
        <p:spPr>
          <a:xfrm>
            <a:off x="3129400" y="835275"/>
            <a:ext cx="1322400" cy="26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4451875" y="835275"/>
            <a:ext cx="1212300" cy="26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8"/>
          <p:cNvSpPr/>
          <p:nvPr/>
        </p:nvSpPr>
        <p:spPr>
          <a:xfrm>
            <a:off x="5664200" y="835275"/>
            <a:ext cx="1284000" cy="26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8"/>
          <p:cNvGrpSpPr/>
          <p:nvPr/>
        </p:nvGrpSpPr>
        <p:grpSpPr>
          <a:xfrm>
            <a:off x="4350525" y="720849"/>
            <a:ext cx="182884" cy="182887"/>
            <a:chOff x="4438788" y="339575"/>
            <a:chExt cx="266400" cy="216000"/>
          </a:xfrm>
        </p:grpSpPr>
        <p:sp>
          <p:nvSpPr>
            <p:cNvPr id="455" name="Google Shape;455;p58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457" name="Google Shape;457;p58"/>
          <p:cNvGrpSpPr/>
          <p:nvPr/>
        </p:nvGrpSpPr>
        <p:grpSpPr>
          <a:xfrm>
            <a:off x="5569714" y="720848"/>
            <a:ext cx="182884" cy="182887"/>
            <a:chOff x="5588875" y="339575"/>
            <a:chExt cx="266400" cy="216000"/>
          </a:xfrm>
        </p:grpSpPr>
        <p:sp>
          <p:nvSpPr>
            <p:cNvPr id="458" name="Google Shape;458;p58"/>
            <p:cNvSpPr/>
            <p:nvPr/>
          </p:nvSpPr>
          <p:spPr>
            <a:xfrm>
              <a:off x="5588875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5654538" y="369525"/>
              <a:ext cx="135076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460" name="Google Shape;460;p58"/>
          <p:cNvGrpSpPr/>
          <p:nvPr/>
        </p:nvGrpSpPr>
        <p:grpSpPr>
          <a:xfrm>
            <a:off x="3036853" y="720848"/>
            <a:ext cx="182884" cy="182887"/>
            <a:chOff x="3271725" y="369525"/>
            <a:chExt cx="266400" cy="216000"/>
          </a:xfrm>
        </p:grpSpPr>
        <p:sp>
          <p:nvSpPr>
            <p:cNvPr id="461" name="Google Shape;461;p58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463" name="Google Shape;463;p58"/>
          <p:cNvGrpSpPr/>
          <p:nvPr/>
        </p:nvGrpSpPr>
        <p:grpSpPr>
          <a:xfrm>
            <a:off x="177983" y="1478498"/>
            <a:ext cx="182884" cy="182887"/>
            <a:chOff x="3271725" y="369525"/>
            <a:chExt cx="266400" cy="216000"/>
          </a:xfrm>
        </p:grpSpPr>
        <p:sp>
          <p:nvSpPr>
            <p:cNvPr id="464" name="Google Shape;464;p58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466" name="Google Shape;466;p58"/>
          <p:cNvGrpSpPr/>
          <p:nvPr/>
        </p:nvGrpSpPr>
        <p:grpSpPr>
          <a:xfrm>
            <a:off x="177981" y="1828586"/>
            <a:ext cx="182884" cy="182887"/>
            <a:chOff x="4438788" y="339575"/>
            <a:chExt cx="266400" cy="216000"/>
          </a:xfrm>
        </p:grpSpPr>
        <p:sp>
          <p:nvSpPr>
            <p:cNvPr id="467" name="Google Shape;467;p58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469" name="Google Shape;469;p58"/>
          <p:cNvGrpSpPr/>
          <p:nvPr/>
        </p:nvGrpSpPr>
        <p:grpSpPr>
          <a:xfrm>
            <a:off x="177981" y="2421486"/>
            <a:ext cx="182884" cy="182887"/>
            <a:chOff x="5588875" y="339575"/>
            <a:chExt cx="266400" cy="216000"/>
          </a:xfrm>
        </p:grpSpPr>
        <p:sp>
          <p:nvSpPr>
            <p:cNvPr id="470" name="Google Shape;470;p58"/>
            <p:cNvSpPr/>
            <p:nvPr/>
          </p:nvSpPr>
          <p:spPr>
            <a:xfrm>
              <a:off x="5588875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5654538" y="369525"/>
              <a:ext cx="135076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Starting by uploading data: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Select example data 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or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Upload a custom file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or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type/paste directly into code editor.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" sz="1800"/>
              <a:t>Select data to validate</a:t>
            </a:r>
            <a:endParaRPr sz="1800"/>
          </a:p>
        </p:txBody>
      </p:sp>
      <p:pic>
        <p:nvPicPr>
          <p:cNvPr id="478" name="Google Shape;478;p59"/>
          <p:cNvPicPr preferRelativeResize="0"/>
          <p:nvPr/>
        </p:nvPicPr>
        <p:blipFill rotWithShape="1">
          <a:blip r:embed="rId3">
            <a:alphaModFix/>
          </a:blip>
          <a:srcRect b="31692"/>
          <a:stretch/>
        </p:blipFill>
        <p:spPr>
          <a:xfrm>
            <a:off x="3317150" y="937200"/>
            <a:ext cx="5744301" cy="326909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/>
          <p:nvPr/>
        </p:nvSpPr>
        <p:spPr>
          <a:xfrm>
            <a:off x="3317150" y="1032900"/>
            <a:ext cx="1397700" cy="218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9"/>
          <p:cNvSpPr/>
          <p:nvPr/>
        </p:nvSpPr>
        <p:spPr>
          <a:xfrm>
            <a:off x="3317150" y="3219600"/>
            <a:ext cx="1397700" cy="37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9"/>
          <p:cNvCxnSpPr/>
          <p:nvPr/>
        </p:nvCxnSpPr>
        <p:spPr>
          <a:xfrm>
            <a:off x="3519500" y="4214825"/>
            <a:ext cx="5491200" cy="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59"/>
          <p:cNvCxnSpPr/>
          <p:nvPr/>
        </p:nvCxnSpPr>
        <p:spPr>
          <a:xfrm rot="10800000" flipH="1">
            <a:off x="8958275" y="1357350"/>
            <a:ext cx="4800" cy="285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59"/>
          <p:cNvCxnSpPr/>
          <p:nvPr/>
        </p:nvCxnSpPr>
        <p:spPr>
          <a:xfrm>
            <a:off x="4648200" y="1352550"/>
            <a:ext cx="4296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59"/>
          <p:cNvCxnSpPr/>
          <p:nvPr/>
        </p:nvCxnSpPr>
        <p:spPr>
          <a:xfrm>
            <a:off x="3514725" y="3933825"/>
            <a:ext cx="4800" cy="281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5" name="Google Shape;485;p59"/>
          <p:cNvCxnSpPr/>
          <p:nvPr/>
        </p:nvCxnSpPr>
        <p:spPr>
          <a:xfrm rot="10800000" flipH="1">
            <a:off x="3514725" y="3929025"/>
            <a:ext cx="1133400" cy="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59"/>
          <p:cNvCxnSpPr/>
          <p:nvPr/>
        </p:nvCxnSpPr>
        <p:spPr>
          <a:xfrm>
            <a:off x="4638675" y="1371600"/>
            <a:ext cx="9600" cy="256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7" name="Google Shape;487;p59"/>
          <p:cNvGrpSpPr/>
          <p:nvPr/>
        </p:nvGrpSpPr>
        <p:grpSpPr>
          <a:xfrm>
            <a:off x="444683" y="1844935"/>
            <a:ext cx="182884" cy="182887"/>
            <a:chOff x="3271725" y="369525"/>
            <a:chExt cx="266400" cy="216000"/>
          </a:xfrm>
        </p:grpSpPr>
        <p:sp>
          <p:nvSpPr>
            <p:cNvPr id="488" name="Google Shape;488;p59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490" name="Google Shape;490;p59"/>
          <p:cNvGrpSpPr/>
          <p:nvPr/>
        </p:nvGrpSpPr>
        <p:grpSpPr>
          <a:xfrm>
            <a:off x="492306" y="2561461"/>
            <a:ext cx="182884" cy="182887"/>
            <a:chOff x="4438788" y="339575"/>
            <a:chExt cx="266400" cy="216000"/>
          </a:xfrm>
        </p:grpSpPr>
        <p:sp>
          <p:nvSpPr>
            <p:cNvPr id="491" name="Google Shape;491;p59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493" name="Google Shape;493;p59"/>
          <p:cNvGrpSpPr/>
          <p:nvPr/>
        </p:nvGrpSpPr>
        <p:grpSpPr>
          <a:xfrm>
            <a:off x="492306" y="3313861"/>
            <a:ext cx="182884" cy="182887"/>
            <a:chOff x="5588875" y="339575"/>
            <a:chExt cx="266400" cy="216000"/>
          </a:xfrm>
        </p:grpSpPr>
        <p:sp>
          <p:nvSpPr>
            <p:cNvPr id="494" name="Google Shape;494;p59"/>
            <p:cNvSpPr/>
            <p:nvPr/>
          </p:nvSpPr>
          <p:spPr>
            <a:xfrm>
              <a:off x="5588875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5654538" y="369525"/>
              <a:ext cx="135076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496" name="Google Shape;496;p59"/>
          <p:cNvGrpSpPr/>
          <p:nvPr/>
        </p:nvGrpSpPr>
        <p:grpSpPr>
          <a:xfrm>
            <a:off x="3216458" y="937210"/>
            <a:ext cx="182884" cy="182887"/>
            <a:chOff x="3271725" y="369525"/>
            <a:chExt cx="266400" cy="216000"/>
          </a:xfrm>
        </p:grpSpPr>
        <p:sp>
          <p:nvSpPr>
            <p:cNvPr id="497" name="Google Shape;497;p59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499" name="Google Shape;499;p59"/>
          <p:cNvGrpSpPr/>
          <p:nvPr/>
        </p:nvGrpSpPr>
        <p:grpSpPr>
          <a:xfrm>
            <a:off x="3216456" y="3219611"/>
            <a:ext cx="182884" cy="182887"/>
            <a:chOff x="4438788" y="339575"/>
            <a:chExt cx="266400" cy="216000"/>
          </a:xfrm>
        </p:grpSpPr>
        <p:sp>
          <p:nvSpPr>
            <p:cNvPr id="500" name="Google Shape;500;p59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502" name="Google Shape;502;p59"/>
          <p:cNvGrpSpPr/>
          <p:nvPr/>
        </p:nvGrpSpPr>
        <p:grpSpPr>
          <a:xfrm>
            <a:off x="6745119" y="2744361"/>
            <a:ext cx="182884" cy="182887"/>
            <a:chOff x="5588875" y="339575"/>
            <a:chExt cx="266400" cy="216000"/>
          </a:xfrm>
        </p:grpSpPr>
        <p:sp>
          <p:nvSpPr>
            <p:cNvPr id="503" name="Google Shape;503;p59"/>
            <p:cNvSpPr/>
            <p:nvPr/>
          </p:nvSpPr>
          <p:spPr>
            <a:xfrm>
              <a:off x="5588875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9"/>
            <p:cNvSpPr/>
            <p:nvPr/>
          </p:nvSpPr>
          <p:spPr>
            <a:xfrm>
              <a:off x="5654538" y="369525"/>
              <a:ext cx="135076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2A27F5-BFBC-BBD5-3620-36F16ABB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39" y="555600"/>
            <a:ext cx="4259275" cy="3917333"/>
          </a:xfrm>
          <a:prstGeom prst="rect">
            <a:avLst/>
          </a:prstGeom>
        </p:spPr>
      </p:pic>
      <p:sp>
        <p:nvSpPr>
          <p:cNvPr id="509" name="Google Shape;509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Make sure to select the correct data format</a:t>
            </a:r>
            <a:endParaRPr sz="1800"/>
          </a:p>
        </p:txBody>
      </p:sp>
      <p:sp>
        <p:nvSpPr>
          <p:cNvPr id="510" name="Google Shape;510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The JADN Sandbox can currently validate JSON, CBOR, XML, and JSON Compact data against a JADN Schema.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 dirty="0"/>
              <a:t>If using a data file, the data format drop down may be pre-selected.</a:t>
            </a:r>
            <a:endParaRPr dirty="0"/>
          </a:p>
        </p:txBody>
      </p:sp>
      <p:sp>
        <p:nvSpPr>
          <p:cNvPr id="512" name="Google Shape;512;p60"/>
          <p:cNvSpPr/>
          <p:nvPr/>
        </p:nvSpPr>
        <p:spPr>
          <a:xfrm>
            <a:off x="5295569" y="669750"/>
            <a:ext cx="652007" cy="21284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Schema Creation</a:t>
            </a:r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Create valid JADN Schemas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Make sure the correct data type is selected</a:t>
            </a:r>
            <a:endParaRPr sz="1800"/>
          </a:p>
        </p:txBody>
      </p:sp>
      <p:sp>
        <p:nvSpPr>
          <p:cNvPr id="518" name="Google Shape;518;p6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The Data types available to validate against are based off of the roots from the JADN Schema file.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In this example, notice that the uploaded schema music-</a:t>
            </a:r>
            <a:r>
              <a:rPr lang="en" dirty="0" err="1"/>
              <a:t>database.jadn</a:t>
            </a:r>
            <a:r>
              <a:rPr lang="en" dirty="0"/>
              <a:t> has exports that correspond to the valid datatypes: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Library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5F5567B-0196-8502-3BCE-C6759624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323" y="494778"/>
            <a:ext cx="5140166" cy="1198850"/>
          </a:xfrm>
          <a:prstGeom prst="rect">
            <a:avLst/>
          </a:prstGeom>
        </p:spPr>
      </p:pic>
      <p:pic>
        <p:nvPicPr>
          <p:cNvPr id="7" name="Picture 6" descr="A blue and white box with white text&#10;&#10;Description automatically generated">
            <a:extLst>
              <a:ext uri="{FF2B5EF4-FFF2-40B4-BE49-F238E27FC236}">
                <a16:creationId xmlns:a16="http://schemas.microsoft.com/office/drawing/2014/main" id="{355ACAC1-A168-CB7F-BECF-963D30E36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652" y="2412504"/>
            <a:ext cx="5269507" cy="92160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Validate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Once you have selected: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 Schema,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Data,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 format, and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 type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Click the bright, green “Validate” button.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4400" y="2046413"/>
            <a:ext cx="5473699" cy="10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2"/>
          <p:cNvSpPr/>
          <p:nvPr/>
        </p:nvSpPr>
        <p:spPr>
          <a:xfrm>
            <a:off x="7829550" y="2120900"/>
            <a:ext cx="5439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Invalid Results</a:t>
            </a:r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An invalid data file will return errors to help fix the data.</a:t>
            </a:r>
            <a:endParaRPr/>
          </a:p>
        </p:txBody>
      </p:sp>
      <p:pic>
        <p:nvPicPr>
          <p:cNvPr id="537" name="Google Shape;53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0075" y="358227"/>
            <a:ext cx="5009326" cy="44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Valid Results</a:t>
            </a:r>
            <a:endParaRPr/>
          </a:p>
        </p:txBody>
      </p:sp>
      <p:sp>
        <p:nvSpPr>
          <p:cNvPr id="543" name="Google Shape;543;p6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A valid data file will return a green success notification. </a:t>
            </a:r>
            <a:endParaRPr/>
          </a:p>
        </p:txBody>
      </p:sp>
      <p:pic>
        <p:nvPicPr>
          <p:cNvPr id="544" name="Google Shape;54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657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Schema Transformation</a:t>
            </a:r>
            <a:endParaRPr/>
          </a:p>
        </p:txBody>
      </p:sp>
      <p:sp>
        <p:nvSpPr>
          <p:cNvPr id="550" name="Google Shape;550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Strip comments from Schemas </a:t>
            </a:r>
            <a:br>
              <a:rPr lang="en"/>
            </a:br>
            <a:r>
              <a:rPr lang="en"/>
              <a:t>or Resolve a schema with references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Transformation</a:t>
            </a:r>
            <a:endParaRPr/>
          </a:p>
        </p:txBody>
      </p:sp>
      <p:pic>
        <p:nvPicPr>
          <p:cNvPr id="556" name="Google Shape;55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50" y="152400"/>
            <a:ext cx="7566903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6"/>
          <p:cNvSpPr/>
          <p:nvPr/>
        </p:nvSpPr>
        <p:spPr>
          <a:xfrm>
            <a:off x="2796250" y="152400"/>
            <a:ext cx="4953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Here you can see 2 schemas selected to start: 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unresolved-ls.jadn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ocls-v1.1-lang_resolved.jadn</a:t>
            </a:r>
            <a:endParaRPr/>
          </a:p>
        </p:txBody>
      </p:sp>
      <p:sp>
        <p:nvSpPr>
          <p:cNvPr id="563" name="Google Shape;56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To Start :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Select at least one schema to upload.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000">
                <a:solidFill>
                  <a:schemeClr val="lt2"/>
                </a:solidFill>
              </a:rPr>
              <a:t>Notice that there is no code editor. Therefore, schemas must be uploaded.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564" name="Google Shape;56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719499" cy="479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body" idx="1"/>
          </p:nvPr>
        </p:nvSpPr>
        <p:spPr>
          <a:xfrm>
            <a:off x="311700" y="251625"/>
            <a:ext cx="2808000" cy="4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After selecting the desired schemas, you can select your desired transformation: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Resolve references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 a single JADN schema from an unresolved schema and its imports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Strip comments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Remove comments from a JADN schema to reduce size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visual clutter </a:t>
            </a:r>
            <a:endParaRPr/>
          </a:p>
        </p:txBody>
      </p:sp>
      <p:pic>
        <p:nvPicPr>
          <p:cNvPr id="570" name="Google Shape;57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719499" cy="479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For resolving references, you will need to select a base file. This file is the file you would like to be resolved.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The other uploaded files will be used to help resolve the chosen base file.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In this example, the base file is : unresolved-ls.jadn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pic>
        <p:nvPicPr>
          <p:cNvPr id="576" name="Google Shape;57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700" y="2365225"/>
            <a:ext cx="5719499" cy="265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150" y="251625"/>
            <a:ext cx="4434597" cy="20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9"/>
          <p:cNvSpPr/>
          <p:nvPr/>
        </p:nvSpPr>
        <p:spPr>
          <a:xfrm>
            <a:off x="3944150" y="207225"/>
            <a:ext cx="1673100" cy="42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26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Resolve References </a:t>
            </a:r>
            <a:r>
              <a:rPr lang="en" baseline="30000">
                <a:solidFill>
                  <a:schemeClr val="lt2"/>
                </a:solidFill>
              </a:rPr>
              <a:t>1</a:t>
            </a:r>
            <a:endParaRPr baseline="30000">
              <a:solidFill>
                <a:schemeClr val="lt2"/>
              </a:solidFill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192900" y="4647300"/>
            <a:ext cx="2926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AutoNum type="arabicPeriod"/>
            </a:pPr>
            <a:r>
              <a:rPr lang="en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resolved Schema is a schema without references.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an unresolved Schema?</a:t>
            </a:r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A Schema is unresolved if it has </a:t>
            </a:r>
            <a:r>
              <a:rPr lang="en" u="sng">
                <a:solidFill>
                  <a:schemeClr val="hlink"/>
                </a:solidFill>
                <a:hlinkClick r:id="rId3"/>
              </a:rPr>
              <a:t>namespaces</a:t>
            </a:r>
            <a:r>
              <a:rPr lang="en"/>
              <a:t> (references to types defined in other schemas).</a:t>
            </a:r>
            <a:endParaRPr/>
          </a:p>
        </p:txBody>
      </p:sp>
      <p:grpSp>
        <p:nvGrpSpPr>
          <p:cNvPr id="587" name="Google Shape;587;p70"/>
          <p:cNvGrpSpPr/>
          <p:nvPr/>
        </p:nvGrpSpPr>
        <p:grpSpPr>
          <a:xfrm>
            <a:off x="2895527" y="1389607"/>
            <a:ext cx="6248234" cy="2963343"/>
            <a:chOff x="2772150" y="1023738"/>
            <a:chExt cx="6295450" cy="2925025"/>
          </a:xfrm>
        </p:grpSpPr>
        <p:pic>
          <p:nvPicPr>
            <p:cNvPr id="588" name="Google Shape;588;p7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2150" y="1023738"/>
              <a:ext cx="6295450" cy="292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70"/>
            <p:cNvSpPr/>
            <p:nvPr/>
          </p:nvSpPr>
          <p:spPr>
            <a:xfrm>
              <a:off x="3371100" y="2261550"/>
              <a:ext cx="2855700" cy="373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0" name="Google Shape;590;p70"/>
            <p:cNvCxnSpPr/>
            <p:nvPr/>
          </p:nvCxnSpPr>
          <p:spPr>
            <a:xfrm rot="10800000" flipH="1">
              <a:off x="4346825" y="3137900"/>
              <a:ext cx="684900" cy="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70"/>
            <p:cNvCxnSpPr/>
            <p:nvPr/>
          </p:nvCxnSpPr>
          <p:spPr>
            <a:xfrm rot="10800000" flipH="1">
              <a:off x="4317525" y="3255375"/>
              <a:ext cx="684900" cy="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70"/>
            <p:cNvCxnSpPr/>
            <p:nvPr/>
          </p:nvCxnSpPr>
          <p:spPr>
            <a:xfrm rot="10686873">
              <a:off x="4330144" y="3372592"/>
              <a:ext cx="483262" cy="9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Creation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>
                <a:solidFill>
                  <a:schemeClr val="dk1"/>
                </a:solidFill>
              </a:rPr>
              <a:t>When the drop down menu appears, select </a:t>
            </a:r>
            <a:r>
              <a:rPr lang="en"/>
              <a:t>Schema Creation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31B2B-538D-C605-2CD8-86EC34DE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41447"/>
            <a:ext cx="7246620" cy="408912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B3E97B4-042D-FB81-09AD-BE40BBC0FD3A}"/>
              </a:ext>
            </a:extLst>
          </p:cNvPr>
          <p:cNvSpPr/>
          <p:nvPr/>
        </p:nvSpPr>
        <p:spPr>
          <a:xfrm>
            <a:off x="2339284" y="389614"/>
            <a:ext cx="801482" cy="27034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>
            <a:spLocks noGrp="1"/>
          </p:cNvSpPr>
          <p:nvPr>
            <p:ph type="body" idx="1"/>
          </p:nvPr>
        </p:nvSpPr>
        <p:spPr>
          <a:xfrm>
            <a:off x="313350" y="1619250"/>
            <a:ext cx="8517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 sz="1800"/>
              <a:t>Click Transform to resolve the base file.</a:t>
            </a:r>
            <a:endParaRPr sz="1800"/>
          </a:p>
        </p:txBody>
      </p:sp>
      <p:grpSp>
        <p:nvGrpSpPr>
          <p:cNvPr id="598" name="Google Shape;598;p71"/>
          <p:cNvGrpSpPr/>
          <p:nvPr/>
        </p:nvGrpSpPr>
        <p:grpSpPr>
          <a:xfrm>
            <a:off x="313350" y="2419775"/>
            <a:ext cx="8201251" cy="875775"/>
            <a:chOff x="627750" y="3734225"/>
            <a:chExt cx="8201251" cy="875775"/>
          </a:xfrm>
        </p:grpSpPr>
        <p:pic>
          <p:nvPicPr>
            <p:cNvPr id="599" name="Google Shape;599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750" y="3734225"/>
              <a:ext cx="8201251" cy="87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71"/>
            <p:cNvSpPr/>
            <p:nvPr/>
          </p:nvSpPr>
          <p:spPr>
            <a:xfrm>
              <a:off x="7509975" y="3884375"/>
              <a:ext cx="1129200" cy="4113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Result: A resolved Schema</a:t>
            </a:r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Notice there is no namespace and that the types from the unresolved schema can be referenced within the resolved schema.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Ls: Artifact —&gt; Artifact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Ls: Command-ID —&gt; Command-ID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Ls: Device —&gt;Device</a:t>
            </a:r>
            <a:endParaRPr/>
          </a:p>
        </p:txBody>
      </p:sp>
      <p:pic>
        <p:nvPicPr>
          <p:cNvPr id="607" name="Google Shape;607;p72"/>
          <p:cNvPicPr preferRelativeResize="0"/>
          <p:nvPr/>
        </p:nvPicPr>
        <p:blipFill rotWithShape="1">
          <a:blip r:embed="rId3">
            <a:alphaModFix/>
          </a:blip>
          <a:srcRect b="22708"/>
          <a:stretch/>
        </p:blipFill>
        <p:spPr>
          <a:xfrm>
            <a:off x="3291163" y="719425"/>
            <a:ext cx="5719476" cy="370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When stripping comments, results will return all schemas without comments.</a:t>
            </a:r>
            <a:endParaRPr/>
          </a:p>
        </p:txBody>
      </p:sp>
      <p:pic>
        <p:nvPicPr>
          <p:cNvPr id="613" name="Google Shape;61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00" y="152400"/>
            <a:ext cx="5719499" cy="4793313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/>
          <p:nvPr/>
        </p:nvSpPr>
        <p:spPr>
          <a:xfrm>
            <a:off x="3272100" y="152400"/>
            <a:ext cx="2219100" cy="43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Result: Strip Comments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Example Data Generation</a:t>
            </a:r>
            <a:endParaRPr/>
          </a:p>
        </p:txBody>
      </p:sp>
      <p:sp>
        <p:nvSpPr>
          <p:cNvPr id="621" name="Google Shape;621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Automatically create valid data instances given the JADN Schema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to: </a:t>
            </a:r>
            <a:r>
              <a:rPr lang="en"/>
              <a:t>Generation</a:t>
            </a:r>
            <a:endParaRPr/>
          </a:p>
        </p:txBody>
      </p:sp>
      <p:pic>
        <p:nvPicPr>
          <p:cNvPr id="627" name="Google Shape;62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7566903" cy="39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5"/>
          <p:cNvSpPr/>
          <p:nvPr/>
        </p:nvSpPr>
        <p:spPr>
          <a:xfrm>
            <a:off x="3264450" y="152400"/>
            <a:ext cx="416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660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Enter the desired number of examples you would like generated. This number should be between 1 - 10.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(In this example, we have selected 3.)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After you input a number, click the green “Generate” button.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 sz="1000" i="1"/>
              <a:t>Note: The button will only be clickable if you have a valid JADN schema and the number of examples desired.</a:t>
            </a:r>
            <a:endParaRPr sz="1000" i="1"/>
          </a:p>
        </p:txBody>
      </p:sp>
      <p:sp>
        <p:nvSpPr>
          <p:cNvPr id="634" name="Google Shape;634;p7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909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To Start :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click here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000">
                <a:solidFill>
                  <a:schemeClr val="lt2"/>
                </a:solidFill>
              </a:rPr>
              <a:t>Note: Only a JADN Schema can be uploaded.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635" name="Google Shape;63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229800"/>
            <a:ext cx="8839201" cy="87198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6"/>
          <p:cNvSpPr/>
          <p:nvPr/>
        </p:nvSpPr>
        <p:spPr>
          <a:xfrm>
            <a:off x="250951" y="3198338"/>
            <a:ext cx="3634500" cy="66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514350" y="4333875"/>
            <a:ext cx="802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Example Generation may fail due to large Schema data. As a result, the application may lock itself. In this case, please restart docker container.</a:t>
            </a:r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43" name="Google Shape;643;p7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If successfully generated, you will be able to view and hide the example data generated.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For each example, you can: 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Download to local storage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Save the file to data uploader </a:t>
            </a:r>
            <a:r>
              <a:rPr lang="en" sz="1000"/>
              <a:t>(The file can then be found for easy access in the Data Validation page)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Copy to clipboard</a:t>
            </a:r>
            <a:endParaRPr/>
          </a:p>
        </p:txBody>
      </p:sp>
      <p:pic>
        <p:nvPicPr>
          <p:cNvPr id="644" name="Google Shape;644;p77"/>
          <p:cNvPicPr preferRelativeResize="0"/>
          <p:nvPr/>
        </p:nvPicPr>
        <p:blipFill rotWithShape="1">
          <a:blip r:embed="rId3">
            <a:alphaModFix/>
          </a:blip>
          <a:srcRect l="6261"/>
          <a:stretch/>
        </p:blipFill>
        <p:spPr>
          <a:xfrm>
            <a:off x="220079" y="3785097"/>
            <a:ext cx="234275" cy="2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261" y="3001200"/>
            <a:ext cx="249914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7"/>
          <p:cNvPicPr preferRelativeResize="0"/>
          <p:nvPr/>
        </p:nvPicPr>
        <p:blipFill rotWithShape="1">
          <a:blip r:embed="rId5">
            <a:alphaModFix/>
          </a:blip>
          <a:srcRect l="7111" r="7513" b="10482"/>
          <a:stretch/>
        </p:blipFill>
        <p:spPr>
          <a:xfrm>
            <a:off x="220079" y="2694622"/>
            <a:ext cx="234275" cy="29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2100" y="152400"/>
            <a:ext cx="5719500" cy="464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Other Features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 Switcher: Choose between light and dark mode.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Note: Dark is the default theme.</a:t>
            </a:r>
            <a:endParaRPr sz="1000"/>
          </a:p>
        </p:txBody>
      </p:sp>
      <p:pic>
        <p:nvPicPr>
          <p:cNvPr id="658" name="Google Shape;65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26724" cy="37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404" y="858075"/>
            <a:ext cx="6787545" cy="33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9"/>
          <p:cNvSpPr/>
          <p:nvPr/>
        </p:nvSpPr>
        <p:spPr>
          <a:xfrm>
            <a:off x="36650" y="3648800"/>
            <a:ext cx="3117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9"/>
          <p:cNvSpPr/>
          <p:nvPr/>
        </p:nvSpPr>
        <p:spPr>
          <a:xfrm>
            <a:off x="1964125" y="3934000"/>
            <a:ext cx="691500" cy="34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300" y="1102025"/>
            <a:ext cx="3167126" cy="17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6001" y="662550"/>
            <a:ext cx="3430136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0"/>
          <p:cNvSpPr txBox="1">
            <a:spLocks noGrp="1"/>
          </p:cNvSpPr>
          <p:nvPr>
            <p:ph type="title"/>
          </p:nvPr>
        </p:nvSpPr>
        <p:spPr>
          <a:xfrm>
            <a:off x="699575" y="305250"/>
            <a:ext cx="813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Add custom files (Save as…)</a:t>
            </a:r>
            <a:endParaRPr sz="20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669" name="Google Shape;669;p80"/>
          <p:cNvSpPr txBox="1"/>
          <p:nvPr/>
        </p:nvSpPr>
        <p:spPr>
          <a:xfrm>
            <a:off x="531125" y="3354450"/>
            <a:ext cx="34593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file saver will allow you to name and save data into a file to be found in the file loader for future use.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0"/>
          <p:cNvSpPr/>
          <p:nvPr/>
        </p:nvSpPr>
        <p:spPr>
          <a:xfrm>
            <a:off x="2543775" y="2390625"/>
            <a:ext cx="409500" cy="33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80"/>
          <p:cNvCxnSpPr/>
          <p:nvPr/>
        </p:nvCxnSpPr>
        <p:spPr>
          <a:xfrm rot="10800000" flipH="1">
            <a:off x="3291550" y="1502675"/>
            <a:ext cx="1502400" cy="39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72" name="Google Shape;672;p80"/>
          <p:cNvPicPr preferRelativeResize="0"/>
          <p:nvPr/>
        </p:nvPicPr>
        <p:blipFill rotWithShape="1">
          <a:blip r:embed="rId5">
            <a:alphaModFix/>
          </a:blip>
          <a:srcRect l="11563" r="13003"/>
          <a:stretch/>
        </p:blipFill>
        <p:spPr>
          <a:xfrm>
            <a:off x="290073" y="285740"/>
            <a:ext cx="409500" cy="61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Feature: Editor Style</a:t>
            </a:r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951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Choose your schema creation editor style: 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Drag and Drop (default)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Button </a:t>
            </a:r>
            <a:endParaRPr/>
          </a:p>
        </p:txBody>
      </p:sp>
      <p:pic>
        <p:nvPicPr>
          <p:cNvPr id="143" name="Google Shape;1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04063"/>
            <a:ext cx="3673674" cy="23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1225" y="2421763"/>
            <a:ext cx="3759202" cy="2301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1"/>
          <p:cNvGrpSpPr/>
          <p:nvPr/>
        </p:nvGrpSpPr>
        <p:grpSpPr>
          <a:xfrm>
            <a:off x="4691071" y="371796"/>
            <a:ext cx="1338950" cy="1742675"/>
            <a:chOff x="661271" y="2826321"/>
            <a:chExt cx="1338950" cy="1742675"/>
          </a:xfrm>
        </p:grpSpPr>
        <p:pic>
          <p:nvPicPr>
            <p:cNvPr id="146" name="Google Shape;146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1271" y="2826321"/>
              <a:ext cx="1338950" cy="174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31"/>
            <p:cNvSpPr/>
            <p:nvPr/>
          </p:nvSpPr>
          <p:spPr>
            <a:xfrm>
              <a:off x="1732200" y="3363050"/>
              <a:ext cx="180000" cy="256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31"/>
          <p:cNvSpPr txBox="1"/>
          <p:nvPr/>
        </p:nvSpPr>
        <p:spPr>
          <a:xfrm>
            <a:off x="1008538" y="4762275"/>
            <a:ext cx="22800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Drag and drop style (default)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6303525" y="4726925"/>
            <a:ext cx="107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Button style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4691075" y="371800"/>
            <a:ext cx="1338900" cy="1742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3614875" y="2524125"/>
            <a:ext cx="370500" cy="482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8289925" y="2571750"/>
            <a:ext cx="370500" cy="482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 rot="10800000" flipH="1">
            <a:off x="3985375" y="2095500"/>
            <a:ext cx="2063100" cy="90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31"/>
          <p:cNvCxnSpPr/>
          <p:nvPr/>
        </p:nvCxnSpPr>
        <p:spPr>
          <a:xfrm rot="10800000" flipH="1">
            <a:off x="3985375" y="1705125"/>
            <a:ext cx="681900" cy="819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31"/>
          <p:cNvCxnSpPr/>
          <p:nvPr/>
        </p:nvCxnSpPr>
        <p:spPr>
          <a:xfrm rot="10800000" flipH="1">
            <a:off x="3609975" y="2119725"/>
            <a:ext cx="1080900" cy="899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31"/>
          <p:cNvCxnSpPr/>
          <p:nvPr/>
        </p:nvCxnSpPr>
        <p:spPr>
          <a:xfrm rot="10800000" flipH="1">
            <a:off x="3614875" y="371625"/>
            <a:ext cx="1090500" cy="2152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31"/>
          <p:cNvCxnSpPr/>
          <p:nvPr/>
        </p:nvCxnSpPr>
        <p:spPr>
          <a:xfrm rot="10800000">
            <a:off x="6030150" y="371625"/>
            <a:ext cx="2637600" cy="2190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31"/>
          <p:cNvCxnSpPr/>
          <p:nvPr/>
        </p:nvCxnSpPr>
        <p:spPr>
          <a:xfrm rot="10800000">
            <a:off x="6030075" y="2114625"/>
            <a:ext cx="2647200" cy="94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31"/>
          <p:cNvCxnSpPr/>
          <p:nvPr/>
        </p:nvCxnSpPr>
        <p:spPr>
          <a:xfrm rot="10800000">
            <a:off x="4676725" y="2114625"/>
            <a:ext cx="3613200" cy="94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31"/>
          <p:cNvCxnSpPr>
            <a:endCxn id="150" idx="3"/>
          </p:cNvCxnSpPr>
          <p:nvPr/>
        </p:nvCxnSpPr>
        <p:spPr>
          <a:xfrm rot="10800000">
            <a:off x="6029975" y="1243150"/>
            <a:ext cx="2259900" cy="134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Delete custom files</a:t>
            </a:r>
            <a:endParaRPr/>
          </a:p>
        </p:txBody>
      </p:sp>
      <p:pic>
        <p:nvPicPr>
          <p:cNvPr id="678" name="Google Shape;67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760575"/>
            <a:ext cx="3595800" cy="1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1"/>
          <p:cNvPicPr preferRelativeResize="0"/>
          <p:nvPr/>
        </p:nvPicPr>
        <p:blipFill rotWithShape="1">
          <a:blip r:embed="rId4">
            <a:alphaModFix/>
          </a:blip>
          <a:srcRect r="1863" b="1776"/>
          <a:stretch/>
        </p:blipFill>
        <p:spPr>
          <a:xfrm>
            <a:off x="571725" y="1017725"/>
            <a:ext cx="2936475" cy="3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1"/>
          <p:cNvSpPr/>
          <p:nvPr/>
        </p:nvSpPr>
        <p:spPr>
          <a:xfrm>
            <a:off x="571725" y="3970025"/>
            <a:ext cx="3013500" cy="46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1"/>
          <p:cNvSpPr/>
          <p:nvPr/>
        </p:nvSpPr>
        <p:spPr>
          <a:xfrm>
            <a:off x="6883625" y="3843650"/>
            <a:ext cx="537000" cy="34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1"/>
          <p:cNvSpPr txBox="1"/>
          <p:nvPr/>
        </p:nvSpPr>
        <p:spPr>
          <a:xfrm>
            <a:off x="4235000" y="1250950"/>
            <a:ext cx="402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Custom files can be removed from the file loader if no longer needed.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2"/>
          <p:cNvSpPr txBox="1">
            <a:spLocks noGrp="1"/>
          </p:cNvSpPr>
          <p:nvPr>
            <p:ph type="title"/>
          </p:nvPr>
        </p:nvSpPr>
        <p:spPr>
          <a:xfrm>
            <a:off x="922175" y="445025"/>
            <a:ext cx="791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Download files to local storage (Download As..)</a:t>
            </a:r>
            <a:endParaRPr/>
          </a:p>
        </p:txBody>
      </p:sp>
      <p:pic>
        <p:nvPicPr>
          <p:cNvPr id="688" name="Google Shape;68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550" y="421813"/>
            <a:ext cx="5334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2"/>
          <p:cNvPicPr preferRelativeResize="0"/>
          <p:nvPr/>
        </p:nvPicPr>
        <p:blipFill rotWithShape="1">
          <a:blip r:embed="rId4">
            <a:alphaModFix/>
          </a:blip>
          <a:srcRect l="1293" r="733" b="1680"/>
          <a:stretch/>
        </p:blipFill>
        <p:spPr>
          <a:xfrm>
            <a:off x="1979500" y="1734975"/>
            <a:ext cx="4420074" cy="2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2"/>
          <p:cNvSpPr txBox="1"/>
          <p:nvPr/>
        </p:nvSpPr>
        <p:spPr>
          <a:xfrm>
            <a:off x="1274825" y="4200300"/>
            <a:ext cx="72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Files can be named and saved to your Downloads Folder.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"/>
          <p:cNvSpPr txBox="1">
            <a:spLocks noGrp="1"/>
          </p:cNvSpPr>
          <p:nvPr>
            <p:ph type="ctrTitle"/>
          </p:nvPr>
        </p:nvSpPr>
        <p:spPr>
          <a:xfrm>
            <a:off x="311692" y="2284130"/>
            <a:ext cx="8520600" cy="93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sz="5000" dirty="0"/>
              <a:t>JADN</a:t>
            </a:r>
            <a:r>
              <a:rPr lang="en" dirty="0"/>
              <a:t> Sandbox</a:t>
            </a:r>
            <a:endParaRPr dirty="0"/>
          </a:p>
        </p:txBody>
      </p:sp>
      <p:sp>
        <p:nvSpPr>
          <p:cNvPr id="696" name="Google Shape;696;p83"/>
          <p:cNvSpPr txBox="1">
            <a:spLocks noGrp="1"/>
          </p:cNvSpPr>
          <p:nvPr>
            <p:ph type="subTitle" idx="1"/>
          </p:nvPr>
        </p:nvSpPr>
        <p:spPr>
          <a:xfrm>
            <a:off x="311692" y="307698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 dirty="0"/>
              <a:t>Docker Desktop: Startup Guide</a:t>
            </a:r>
            <a:endParaRPr sz="25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629D100-399C-E996-A2E3-95133EF2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313" y="1271085"/>
            <a:ext cx="2863373" cy="65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Docker Table of Contents</a:t>
            </a:r>
            <a:endParaRPr/>
          </a:p>
        </p:txBody>
      </p:sp>
      <p:sp>
        <p:nvSpPr>
          <p:cNvPr id="703" name="Google Shape;70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How to Get the JADN Sandbox Image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 action="ppaction://hlinksldjump"/>
              </a:rPr>
              <a:t>How to Run the JADN Sandbox Image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 action="ppaction://hlinksldjump"/>
              </a:rPr>
              <a:t>From Images</a:t>
            </a:r>
            <a:r>
              <a:rPr lang="en" baseline="30000"/>
              <a:t>1</a:t>
            </a:r>
            <a:endParaRPr baseline="300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 action="ppaction://hlinksldjump"/>
              </a:rPr>
              <a:t>From Containers</a:t>
            </a:r>
            <a:r>
              <a:rPr lang="en" baseline="30000"/>
              <a:t>2</a:t>
            </a:r>
            <a:endParaRPr baseline="300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 action="ppaction://hlinksldjump"/>
              </a:rPr>
              <a:t>From Search Bar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8" action="ppaction://hlinksldjump"/>
              </a:rPr>
              <a:t>How to Update the JADN Sandbox Image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 action="ppaction://hlinksldjump"/>
              </a:rPr>
              <a:t>From Images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 action="ppaction://hlinksldjump"/>
              </a:rPr>
              <a:t>From Search Bar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11" action="ppaction://hlinksldjump"/>
              </a:rPr>
              <a:t>How to Stop the JADN Sandbox Image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12" action="ppaction://hlinksldjump"/>
              </a:rPr>
              <a:t>How to Learn More about Docker</a:t>
            </a:r>
            <a:r>
              <a:rPr lang="en"/>
              <a:t> </a:t>
            </a:r>
            <a:endParaRPr/>
          </a:p>
        </p:txBody>
      </p:sp>
      <p:sp>
        <p:nvSpPr>
          <p:cNvPr id="704" name="Google Shape;704;p84"/>
          <p:cNvSpPr txBox="1"/>
          <p:nvPr/>
        </p:nvSpPr>
        <p:spPr>
          <a:xfrm>
            <a:off x="4178700" y="574625"/>
            <a:ext cx="4965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</a:pPr>
            <a:r>
              <a:rPr lang="en" sz="1200" dirty="0">
                <a:solidFill>
                  <a:schemeClr val="lt2"/>
                </a:solidFill>
              </a:rPr>
              <a:t>Tips:</a:t>
            </a:r>
          </a:p>
          <a:p>
            <a:pPr marL="152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</a:pPr>
            <a:endParaRPr lang="en" sz="12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rabicPeriod"/>
            </a:pPr>
            <a:r>
              <a:rPr lang="en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Docker image is like a set of instructions. It is the template loaded onto the container to run it. </a:t>
            </a:r>
            <a:endParaRPr sz="12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rabicPeriod"/>
            </a:pPr>
            <a:r>
              <a:rPr lang="en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Docker container is a self-contained, runnable software application or service created from a docker image. </a:t>
            </a:r>
            <a:endParaRPr sz="12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Get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JADN Sandbox Image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</a:rPr>
              <a:t>Click in the search bar, search: </a:t>
            </a:r>
            <a:r>
              <a:rPr lang="en" sz="1500"/>
              <a:t>jadn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15" name="Google Shape;71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75" y="103475"/>
            <a:ext cx="6968616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6"/>
          <p:cNvSpPr/>
          <p:nvPr/>
        </p:nvSpPr>
        <p:spPr>
          <a:xfrm>
            <a:off x="4123200" y="60725"/>
            <a:ext cx="2187300" cy="28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Then, click Pull: </a:t>
            </a:r>
            <a:r>
              <a:rPr lang="en" sz="1200"/>
              <a:t>screambunn/jadn_sandbox</a:t>
            </a:r>
            <a:endParaRPr sz="1200"/>
          </a:p>
        </p:txBody>
      </p:sp>
      <p:pic>
        <p:nvPicPr>
          <p:cNvPr id="722" name="Google Shape;722;p87"/>
          <p:cNvPicPr preferRelativeResize="0"/>
          <p:nvPr/>
        </p:nvPicPr>
        <p:blipFill rotWithShape="1">
          <a:blip r:embed="rId3">
            <a:alphaModFix/>
          </a:blip>
          <a:srcRect l="7366" t="980" r="11948" b="950"/>
          <a:stretch/>
        </p:blipFill>
        <p:spPr>
          <a:xfrm>
            <a:off x="0" y="546400"/>
            <a:ext cx="9143998" cy="3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7"/>
          <p:cNvSpPr/>
          <p:nvPr/>
        </p:nvSpPr>
        <p:spPr>
          <a:xfrm>
            <a:off x="2370175" y="1395525"/>
            <a:ext cx="5020800" cy="472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7"/>
          <p:cNvSpPr/>
          <p:nvPr/>
        </p:nvSpPr>
        <p:spPr>
          <a:xfrm>
            <a:off x="6452450" y="1461975"/>
            <a:ext cx="361200" cy="33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Run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JADN Sandbox Image</a:t>
            </a:r>
            <a:endParaRPr/>
          </a:p>
        </p:txBody>
      </p:sp>
      <p:sp>
        <p:nvSpPr>
          <p:cNvPr id="730" name="Google Shape;730;p88"/>
          <p:cNvSpPr txBox="1"/>
          <p:nvPr/>
        </p:nvSpPr>
        <p:spPr>
          <a:xfrm>
            <a:off x="3072000" y="3152775"/>
            <a:ext cx="3000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sldjump"/>
              </a:rPr>
              <a:t>From Images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From Containers</a:t>
            </a:r>
            <a:endParaRPr sz="1800" b="0" i="0" u="none" strike="noStrike" cap="none" baseline="30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 action="ppaction://hlinksldjump"/>
              </a:rPr>
              <a:t>From Search Bar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From Images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364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Under Images, find the desired image and click the play button to run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1" name="Google Shape;741;p90"/>
          <p:cNvPicPr preferRelativeResize="0"/>
          <p:nvPr/>
        </p:nvPicPr>
        <p:blipFill rotWithShape="1">
          <a:blip r:embed="rId3">
            <a:alphaModFix/>
          </a:blip>
          <a:srcRect l="357"/>
          <a:stretch/>
        </p:blipFill>
        <p:spPr>
          <a:xfrm>
            <a:off x="44300" y="849150"/>
            <a:ext cx="9143998" cy="2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0"/>
          <p:cNvSpPr/>
          <p:nvPr/>
        </p:nvSpPr>
        <p:spPr>
          <a:xfrm>
            <a:off x="44300" y="1306925"/>
            <a:ext cx="1137000" cy="20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0"/>
          <p:cNvSpPr/>
          <p:nvPr/>
        </p:nvSpPr>
        <p:spPr>
          <a:xfrm>
            <a:off x="8232875" y="2478275"/>
            <a:ext cx="332100" cy="60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Select an example schema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or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Upload a syntactically valid JADN Schema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or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From scratch (blank schema)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To start…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 rotWithShape="1">
          <a:blip r:embed="rId3">
            <a:alphaModFix/>
          </a:blip>
          <a:srcRect r="61195"/>
          <a:stretch/>
        </p:blipFill>
        <p:spPr>
          <a:xfrm>
            <a:off x="4741000" y="310225"/>
            <a:ext cx="3589226" cy="45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/>
          <p:nvPr/>
        </p:nvSpPr>
        <p:spPr>
          <a:xfrm>
            <a:off x="4811575" y="915525"/>
            <a:ext cx="2114100" cy="175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4811575" y="2669625"/>
            <a:ext cx="2114100" cy="34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32"/>
          <p:cNvGrpSpPr/>
          <p:nvPr/>
        </p:nvGrpSpPr>
        <p:grpSpPr>
          <a:xfrm>
            <a:off x="4741008" y="842010"/>
            <a:ext cx="182884" cy="182887"/>
            <a:chOff x="3271725" y="369525"/>
            <a:chExt cx="266400" cy="216000"/>
          </a:xfrm>
        </p:grpSpPr>
        <p:sp>
          <p:nvSpPr>
            <p:cNvPr id="171" name="Google Shape;171;p32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173" name="Google Shape;173;p32"/>
          <p:cNvGrpSpPr/>
          <p:nvPr/>
        </p:nvGrpSpPr>
        <p:grpSpPr>
          <a:xfrm>
            <a:off x="4741006" y="2709136"/>
            <a:ext cx="182884" cy="182887"/>
            <a:chOff x="4438788" y="339575"/>
            <a:chExt cx="266400" cy="216000"/>
          </a:xfrm>
        </p:grpSpPr>
        <p:sp>
          <p:nvSpPr>
            <p:cNvPr id="174" name="Google Shape;174;p32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176" name="Google Shape;176;p32"/>
          <p:cNvGrpSpPr/>
          <p:nvPr/>
        </p:nvGrpSpPr>
        <p:grpSpPr>
          <a:xfrm>
            <a:off x="399777" y="1784090"/>
            <a:ext cx="250096" cy="256522"/>
            <a:chOff x="3271725" y="369525"/>
            <a:chExt cx="266400" cy="216000"/>
          </a:xfrm>
        </p:grpSpPr>
        <p:sp>
          <p:nvSpPr>
            <p:cNvPr id="177" name="Google Shape;177;p32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179" name="Google Shape;179;p32"/>
          <p:cNvGrpSpPr/>
          <p:nvPr/>
        </p:nvGrpSpPr>
        <p:grpSpPr>
          <a:xfrm>
            <a:off x="399711" y="2571746"/>
            <a:ext cx="250096" cy="256500"/>
            <a:chOff x="4438788" y="339575"/>
            <a:chExt cx="266400" cy="216000"/>
          </a:xfrm>
        </p:grpSpPr>
        <p:sp>
          <p:nvSpPr>
            <p:cNvPr id="180" name="Google Shape;180;p32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182" name="Google Shape;182;p32"/>
          <p:cNvSpPr/>
          <p:nvPr/>
        </p:nvSpPr>
        <p:spPr>
          <a:xfrm>
            <a:off x="399766" y="3703446"/>
            <a:ext cx="250200" cy="25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433338" y="3740250"/>
            <a:ext cx="182875" cy="182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After clicking the play button, this window will appear.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You will need to enter information on the container to be able to run the image.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Click the carrot icon (v) to expand the Optional settings.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49" name="Google Shape;74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488" y="430825"/>
            <a:ext cx="66770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1"/>
          <p:cNvSpPr/>
          <p:nvPr/>
        </p:nvSpPr>
        <p:spPr>
          <a:xfrm>
            <a:off x="6613650" y="1751764"/>
            <a:ext cx="376200" cy="32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6725" y="0"/>
            <a:ext cx="4448926" cy="39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7839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After clicking the carrot icon, you will see the settings as shown.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The Container Name is optional, but has been provided as an example</a:t>
            </a:r>
            <a:r>
              <a:rPr lang="en" sz="800" i="1"/>
              <a:t> (UserGeneratedContainerName1)</a:t>
            </a:r>
            <a:r>
              <a:rPr lang="en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800" i="1"/>
              <a:t>Note: no spaces allowed in the container name.</a:t>
            </a:r>
            <a:endParaRPr sz="8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FF0000"/>
                </a:solidFill>
              </a:rPr>
              <a:t>REQUIRED INFORMATION</a:t>
            </a:r>
            <a:r>
              <a:rPr lang="en" sz="1200">
                <a:solidFill>
                  <a:schemeClr val="dk1"/>
                </a:solidFill>
              </a:rPr>
              <a:t>: Host Port - Enter: </a:t>
            </a:r>
            <a:r>
              <a:rPr lang="en" sz="1200">
                <a:solidFill>
                  <a:srgbClr val="FF0000"/>
                </a:solidFill>
              </a:rPr>
              <a:t>8082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Click Run.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57" name="Google Shape;757;p92"/>
          <p:cNvSpPr/>
          <p:nvPr/>
        </p:nvSpPr>
        <p:spPr>
          <a:xfrm>
            <a:off x="3042125" y="1845925"/>
            <a:ext cx="2900100" cy="35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92"/>
          <p:cNvSpPr/>
          <p:nvPr/>
        </p:nvSpPr>
        <p:spPr>
          <a:xfrm>
            <a:off x="5424400" y="3179725"/>
            <a:ext cx="549000" cy="35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264048" cy="35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chemeClr val="dk1"/>
                </a:solidFill>
              </a:rPr>
              <a:t>After clicking on Run, a container will appear.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chemeClr val="dk1"/>
                </a:solidFill>
              </a:rPr>
              <a:t>Click on the link provided to open the image in a browser window.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chemeClr val="dk1"/>
                </a:solidFill>
              </a:rPr>
              <a:t>You can also enter the link itself in the browser: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http://localhost:8082/</a:t>
            </a:r>
            <a:endParaRPr sz="1200" u="sng">
              <a:solidFill>
                <a:schemeClr val="dk1"/>
              </a:solidFill>
            </a:endParaRPr>
          </a:p>
        </p:txBody>
      </p:sp>
      <p:pic>
        <p:nvPicPr>
          <p:cNvPr id="765" name="Google Shape;765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2988" y="1869325"/>
            <a:ext cx="43910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3"/>
          <p:cNvSpPr/>
          <p:nvPr/>
        </p:nvSpPr>
        <p:spPr>
          <a:xfrm>
            <a:off x="3271000" y="3433425"/>
            <a:ext cx="3174900" cy="16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3"/>
          <p:cNvSpPr/>
          <p:nvPr/>
        </p:nvSpPr>
        <p:spPr>
          <a:xfrm>
            <a:off x="791925" y="119375"/>
            <a:ext cx="2043300" cy="9588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93"/>
          <p:cNvSpPr/>
          <p:nvPr/>
        </p:nvSpPr>
        <p:spPr>
          <a:xfrm>
            <a:off x="3233000" y="1869325"/>
            <a:ext cx="4391100" cy="18477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93"/>
          <p:cNvCxnSpPr/>
          <p:nvPr/>
        </p:nvCxnSpPr>
        <p:spPr>
          <a:xfrm>
            <a:off x="2813200" y="118150"/>
            <a:ext cx="4799400" cy="174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0" name="Google Shape;770;p93"/>
          <p:cNvCxnSpPr/>
          <p:nvPr/>
        </p:nvCxnSpPr>
        <p:spPr>
          <a:xfrm>
            <a:off x="791925" y="126625"/>
            <a:ext cx="2449500" cy="174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93"/>
          <p:cNvCxnSpPr/>
          <p:nvPr/>
        </p:nvCxnSpPr>
        <p:spPr>
          <a:xfrm>
            <a:off x="2835225" y="1078175"/>
            <a:ext cx="1595100" cy="76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2" name="Google Shape;772;p93"/>
          <p:cNvCxnSpPr/>
          <p:nvPr/>
        </p:nvCxnSpPr>
        <p:spPr>
          <a:xfrm>
            <a:off x="791925" y="1078175"/>
            <a:ext cx="2449500" cy="26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To stop the container, click the stop button.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78" name="Google Shape;7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0" y="52903"/>
            <a:ext cx="9006225" cy="29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4"/>
          <p:cNvSpPr/>
          <p:nvPr/>
        </p:nvSpPr>
        <p:spPr>
          <a:xfrm>
            <a:off x="7677300" y="505050"/>
            <a:ext cx="363300" cy="79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From the Search Bar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In the search bar, search: </a:t>
            </a:r>
            <a:r>
              <a:rPr lang="en" sz="1200"/>
              <a:t>jadn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Then, click Run: </a:t>
            </a:r>
            <a:r>
              <a:rPr lang="en" sz="1200"/>
              <a:t>screambunn/jadn_sandbox</a:t>
            </a:r>
            <a:endParaRPr/>
          </a:p>
        </p:txBody>
      </p:sp>
      <p:pic>
        <p:nvPicPr>
          <p:cNvPr id="790" name="Google Shape;790;p96"/>
          <p:cNvPicPr preferRelativeResize="0"/>
          <p:nvPr/>
        </p:nvPicPr>
        <p:blipFill rotWithShape="1">
          <a:blip r:embed="rId3">
            <a:alphaModFix/>
          </a:blip>
          <a:srcRect l="7366" t="980" r="11948" b="950"/>
          <a:stretch/>
        </p:blipFill>
        <p:spPr>
          <a:xfrm>
            <a:off x="0" y="546400"/>
            <a:ext cx="9143998" cy="3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96"/>
          <p:cNvSpPr/>
          <p:nvPr/>
        </p:nvSpPr>
        <p:spPr>
          <a:xfrm>
            <a:off x="6806750" y="1469150"/>
            <a:ext cx="363300" cy="34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After clicking the play button, this window will appear.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You will need to enter information on the container to be able to run the image.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Click the carrot icon (v) to expand the Optional settings.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97" name="Google Shape;797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488" y="430825"/>
            <a:ext cx="66770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7"/>
          <p:cNvSpPr/>
          <p:nvPr/>
        </p:nvSpPr>
        <p:spPr>
          <a:xfrm>
            <a:off x="6613650" y="1751764"/>
            <a:ext cx="376200" cy="32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7839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After clicking the carrot icon, you will see the settings as shown.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The Container Name is optional.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800" i="1"/>
              <a:t>Note: no spaces allowed in the container name.</a:t>
            </a:r>
            <a:endParaRPr sz="8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FF0000"/>
                </a:solidFill>
              </a:rPr>
              <a:t>REQUIRED INFORMATION</a:t>
            </a:r>
            <a:r>
              <a:rPr lang="en" sz="1200">
                <a:solidFill>
                  <a:schemeClr val="dk1"/>
                </a:solidFill>
              </a:rPr>
              <a:t>: Host Port - Enter: </a:t>
            </a:r>
            <a:r>
              <a:rPr lang="en" sz="1200">
                <a:solidFill>
                  <a:srgbClr val="FF0000"/>
                </a:solidFill>
              </a:rPr>
              <a:t>8082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Click Run.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04" name="Google Shape;80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775" y="87925"/>
            <a:ext cx="3590800" cy="37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8"/>
          <p:cNvSpPr/>
          <p:nvPr/>
        </p:nvSpPr>
        <p:spPr>
          <a:xfrm>
            <a:off x="2974725" y="1845925"/>
            <a:ext cx="2967600" cy="35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98"/>
          <p:cNvSpPr/>
          <p:nvPr/>
        </p:nvSpPr>
        <p:spPr>
          <a:xfrm>
            <a:off x="5424400" y="3179725"/>
            <a:ext cx="549000" cy="38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9"/>
          <p:cNvSpPr txBox="1">
            <a:spLocks noGrp="1"/>
          </p:cNvSpPr>
          <p:nvPr>
            <p:ph type="body" idx="1"/>
          </p:nvPr>
        </p:nvSpPr>
        <p:spPr>
          <a:xfrm>
            <a:off x="311700" y="3831975"/>
            <a:ext cx="59988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After clicking on Run, a container will appear.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Click on the link provided to open the image in a browser window.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You can also enter the link itself in the browser: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http://localhost:8082/</a:t>
            </a:r>
            <a:endParaRPr/>
          </a:p>
        </p:txBody>
      </p:sp>
      <p:pic>
        <p:nvPicPr>
          <p:cNvPr id="812" name="Google Shape;81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5" y="44575"/>
            <a:ext cx="9059226" cy="29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99"/>
          <p:cNvSpPr/>
          <p:nvPr/>
        </p:nvSpPr>
        <p:spPr>
          <a:xfrm>
            <a:off x="2754500" y="1890650"/>
            <a:ext cx="1268700" cy="15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From Containers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Option 1 to Start: Select a Schema</a:t>
            </a:r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 dirty="0"/>
              <a:t>Selecting a preloaded Schema from the drop down menu will automatically generate the Schema in the Schema Creator.</a:t>
            </a:r>
            <a:endParaRPr dirty="0"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837" y="2450713"/>
            <a:ext cx="2675725" cy="20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3475" y="1038225"/>
            <a:ext cx="5731648" cy="13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3476" y="2798000"/>
            <a:ext cx="5731648" cy="1335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33"/>
          <p:cNvGrpSpPr/>
          <p:nvPr/>
        </p:nvGrpSpPr>
        <p:grpSpPr>
          <a:xfrm>
            <a:off x="1238377" y="603040"/>
            <a:ext cx="250096" cy="256522"/>
            <a:chOff x="3271725" y="369525"/>
            <a:chExt cx="266400" cy="216000"/>
          </a:xfrm>
        </p:grpSpPr>
        <p:sp>
          <p:nvSpPr>
            <p:cNvPr id="194" name="Google Shape;194;p33"/>
            <p:cNvSpPr/>
            <p:nvPr/>
          </p:nvSpPr>
          <p:spPr>
            <a:xfrm>
              <a:off x="3271725" y="36952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366325" y="399463"/>
              <a:ext cx="7722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</p:grpSp>
      <p:pic>
        <p:nvPicPr>
          <p:cNvPr id="196" name="Google Shape;196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5325" y="3657700"/>
            <a:ext cx="198250" cy="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1"/>
          <p:cNvSpPr txBox="1">
            <a:spLocks noGrp="1"/>
          </p:cNvSpPr>
          <p:nvPr>
            <p:ph type="body" idx="1"/>
          </p:nvPr>
        </p:nvSpPr>
        <p:spPr>
          <a:xfrm>
            <a:off x="311700" y="3824650"/>
            <a:ext cx="5998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First, make sure to stop any running containers.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4" name="Google Shape;824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235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1"/>
          <p:cNvSpPr/>
          <p:nvPr/>
        </p:nvSpPr>
        <p:spPr>
          <a:xfrm>
            <a:off x="5861550" y="1773075"/>
            <a:ext cx="783900" cy="271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01"/>
          <p:cNvSpPr/>
          <p:nvPr/>
        </p:nvSpPr>
        <p:spPr>
          <a:xfrm>
            <a:off x="8242825" y="1802475"/>
            <a:ext cx="1905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"/>
          <p:cNvSpPr txBox="1">
            <a:spLocks noGrp="1"/>
          </p:cNvSpPr>
          <p:nvPr>
            <p:ph type="body" idx="1"/>
          </p:nvPr>
        </p:nvSpPr>
        <p:spPr>
          <a:xfrm>
            <a:off x="311700" y="3824650"/>
            <a:ext cx="5998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Click play on the desired container and then click on link to see terminal of running container.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2" name="Google Shape;832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235158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02"/>
          <p:cNvSpPr/>
          <p:nvPr/>
        </p:nvSpPr>
        <p:spPr>
          <a:xfrm>
            <a:off x="1874225" y="1509350"/>
            <a:ext cx="783900" cy="14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02"/>
          <p:cNvSpPr/>
          <p:nvPr/>
        </p:nvSpPr>
        <p:spPr>
          <a:xfrm>
            <a:off x="8235450" y="1560625"/>
            <a:ext cx="219900" cy="20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3"/>
          <p:cNvSpPr txBox="1">
            <a:spLocks noGrp="1"/>
          </p:cNvSpPr>
          <p:nvPr>
            <p:ph type="body" idx="1"/>
          </p:nvPr>
        </p:nvSpPr>
        <p:spPr>
          <a:xfrm>
            <a:off x="311700" y="3897925"/>
            <a:ext cx="59988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Click on the link provided to open the image in a browser window.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You can also enter the link itself in the browser: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http://localhost:8082/</a:t>
            </a:r>
            <a:endParaRPr/>
          </a:p>
        </p:txBody>
      </p:sp>
      <p:pic>
        <p:nvPicPr>
          <p:cNvPr id="840" name="Google Shape;84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23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03"/>
          <p:cNvSpPr/>
          <p:nvPr/>
        </p:nvSpPr>
        <p:spPr>
          <a:xfrm>
            <a:off x="1830275" y="2117475"/>
            <a:ext cx="783900" cy="14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Update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JADN Sandbox Image</a:t>
            </a:r>
            <a:endParaRPr/>
          </a:p>
        </p:txBody>
      </p:sp>
      <p:sp>
        <p:nvSpPr>
          <p:cNvPr id="847" name="Google Shape;847;p104"/>
          <p:cNvSpPr txBox="1"/>
          <p:nvPr/>
        </p:nvSpPr>
        <p:spPr>
          <a:xfrm>
            <a:off x="3072000" y="3286125"/>
            <a:ext cx="3000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sldjump"/>
              </a:rPr>
              <a:t>From Images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From Search Bar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From Images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06"/>
          <p:cNvPicPr preferRelativeResize="0"/>
          <p:nvPr/>
        </p:nvPicPr>
        <p:blipFill rotWithShape="1">
          <a:blip r:embed="rId3">
            <a:alphaModFix/>
          </a:blip>
          <a:srcRect l="645"/>
          <a:stretch/>
        </p:blipFill>
        <p:spPr>
          <a:xfrm>
            <a:off x="0" y="500136"/>
            <a:ext cx="9159248" cy="252941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779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 b="1">
                <a:solidFill>
                  <a:schemeClr val="dk1"/>
                </a:solidFill>
              </a:rPr>
              <a:t>OPTIONAL</a:t>
            </a:r>
            <a:r>
              <a:rPr lang="en" sz="1200">
                <a:solidFill>
                  <a:schemeClr val="dk1"/>
                </a:solidFill>
              </a:rPr>
              <a:t>: Delete all containers related to the image </a:t>
            </a:r>
            <a:r>
              <a:rPr lang="en" sz="800"/>
              <a:t>(screambunn/jadn_sandbox:latest)</a:t>
            </a:r>
            <a:r>
              <a:rPr lang="en" sz="1200"/>
              <a:t> </a:t>
            </a:r>
            <a:r>
              <a:rPr lang="en" sz="1200">
                <a:solidFill>
                  <a:schemeClr val="dk1"/>
                </a:solidFill>
              </a:rPr>
              <a:t>by clicking the delete button (trash can icon) under Action.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800" i="1">
                <a:solidFill>
                  <a:srgbClr val="666666"/>
                </a:solidFill>
              </a:rPr>
              <a:t>Note: Containers use the image that it was created with. Even though the image is named the same, its versioning is different. Therefore older containers will be out of date.</a:t>
            </a:r>
            <a:endParaRPr sz="800" i="1">
              <a:solidFill>
                <a:srgbClr val="666666"/>
              </a:solidFill>
            </a:endParaRPr>
          </a:p>
        </p:txBody>
      </p:sp>
      <p:sp>
        <p:nvSpPr>
          <p:cNvPr id="859" name="Google Shape;859;p106"/>
          <p:cNvSpPr/>
          <p:nvPr/>
        </p:nvSpPr>
        <p:spPr>
          <a:xfrm>
            <a:off x="8712800" y="1986225"/>
            <a:ext cx="303000" cy="63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06"/>
          <p:cNvSpPr/>
          <p:nvPr/>
        </p:nvSpPr>
        <p:spPr>
          <a:xfrm>
            <a:off x="0" y="768875"/>
            <a:ext cx="1041300" cy="202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07"/>
          <p:cNvPicPr preferRelativeResize="0"/>
          <p:nvPr/>
        </p:nvPicPr>
        <p:blipFill rotWithShape="1">
          <a:blip r:embed="rId3">
            <a:alphaModFix/>
          </a:blip>
          <a:srcRect l="655"/>
          <a:stretch/>
        </p:blipFill>
        <p:spPr>
          <a:xfrm>
            <a:off x="0" y="405400"/>
            <a:ext cx="9143998" cy="252556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>
                <a:solidFill>
                  <a:schemeClr val="dk1"/>
                </a:solidFill>
              </a:rPr>
              <a:t>Under Images, Go to Actions and click the 3 dotted icon. </a:t>
            </a:r>
            <a:endParaRPr sz="122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>
                <a:solidFill>
                  <a:schemeClr val="dk1"/>
                </a:solidFill>
              </a:rPr>
              <a:t>A menu drop down will appear. Click Pull.</a:t>
            </a:r>
            <a:endParaRPr sz="122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>
                <a:solidFill>
                  <a:schemeClr val="dk1"/>
                </a:solidFill>
              </a:rPr>
              <a:t>Then go through the </a:t>
            </a:r>
            <a:r>
              <a:rPr lang="en" sz="1225" u="sng">
                <a:solidFill>
                  <a:schemeClr val="hlink"/>
                </a:solidFill>
                <a:hlinkClick r:id="rId4" action="ppaction://hlinksldjump"/>
              </a:rPr>
              <a:t>steps</a:t>
            </a:r>
            <a:r>
              <a:rPr lang="en" sz="1225">
                <a:solidFill>
                  <a:schemeClr val="dk1"/>
                </a:solidFill>
              </a:rPr>
              <a:t> to run the image.</a:t>
            </a:r>
            <a:endParaRPr sz="1225">
              <a:solidFill>
                <a:schemeClr val="dk1"/>
              </a:solidFill>
            </a:endParaRPr>
          </a:p>
        </p:txBody>
      </p:sp>
      <p:sp>
        <p:nvSpPr>
          <p:cNvPr id="867" name="Google Shape;867;p107"/>
          <p:cNvSpPr/>
          <p:nvPr/>
        </p:nvSpPr>
        <p:spPr>
          <a:xfrm>
            <a:off x="8026100" y="2023150"/>
            <a:ext cx="1080900" cy="72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7"/>
          <p:cNvSpPr/>
          <p:nvPr/>
        </p:nvSpPr>
        <p:spPr>
          <a:xfrm>
            <a:off x="8469125" y="2126950"/>
            <a:ext cx="132000" cy="21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7"/>
          <p:cNvSpPr/>
          <p:nvPr/>
        </p:nvSpPr>
        <p:spPr>
          <a:xfrm>
            <a:off x="8070400" y="2407100"/>
            <a:ext cx="1006500" cy="15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07"/>
          <p:cNvSpPr/>
          <p:nvPr/>
        </p:nvSpPr>
        <p:spPr>
          <a:xfrm>
            <a:off x="0" y="871275"/>
            <a:ext cx="1048500" cy="21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107"/>
          <p:cNvPicPr preferRelativeResize="0"/>
          <p:nvPr/>
        </p:nvPicPr>
        <p:blipFill rotWithShape="1">
          <a:blip r:embed="rId5">
            <a:alphaModFix/>
          </a:blip>
          <a:srcRect l="13156" t="60030" b="16288"/>
          <a:stretch/>
        </p:blipFill>
        <p:spPr>
          <a:xfrm>
            <a:off x="601550" y="3377700"/>
            <a:ext cx="7940923" cy="5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7"/>
          <p:cNvSpPr txBox="1"/>
          <p:nvPr/>
        </p:nvSpPr>
        <p:spPr>
          <a:xfrm>
            <a:off x="6455075" y="3934550"/>
            <a:ext cx="208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Pulling image..</a:t>
            </a:r>
            <a:endParaRPr sz="13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From the Search Bar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In the search bar, search: </a:t>
            </a:r>
            <a:r>
              <a:rPr lang="en" sz="1200"/>
              <a:t>jadn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Then, click Pull: </a:t>
            </a:r>
            <a:r>
              <a:rPr lang="en" sz="1200"/>
              <a:t>screambunn/jadn_sandbox</a:t>
            </a:r>
            <a:endParaRPr/>
          </a:p>
        </p:txBody>
      </p:sp>
      <p:pic>
        <p:nvPicPr>
          <p:cNvPr id="883" name="Google Shape;883;p109"/>
          <p:cNvPicPr preferRelativeResize="0"/>
          <p:nvPr/>
        </p:nvPicPr>
        <p:blipFill rotWithShape="1">
          <a:blip r:embed="rId3">
            <a:alphaModFix/>
          </a:blip>
          <a:srcRect l="7366" t="980" r="11948" b="950"/>
          <a:stretch/>
        </p:blipFill>
        <p:spPr>
          <a:xfrm>
            <a:off x="0" y="546400"/>
            <a:ext cx="9143998" cy="3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09"/>
          <p:cNvSpPr/>
          <p:nvPr/>
        </p:nvSpPr>
        <p:spPr>
          <a:xfrm>
            <a:off x="6435675" y="1466350"/>
            <a:ext cx="409500" cy="34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0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493"/>
              <a:buNone/>
            </a:pPr>
            <a:r>
              <a:rPr lang="en" sz="3600"/>
              <a:t>How to Stop </a:t>
            </a:r>
            <a:endParaRPr sz="3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493"/>
              <a:buNone/>
            </a:pPr>
            <a:r>
              <a:rPr lang="en" sz="3600"/>
              <a:t>the JADN Sandbox Image</a:t>
            </a:r>
            <a:endParaRPr sz="3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1750" y="591650"/>
            <a:ext cx="3871650" cy="39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Option 2 to Start: Upload a Schema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Click ‘Upload Custom File…’ to upload a file using the computer’s file loader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 dirty="0"/>
              <a:t>This will upload any JADN file and then attempt to validate it.</a:t>
            </a:r>
            <a:endParaRPr dirty="0"/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4">
            <a:alphaModFix/>
          </a:blip>
          <a:srcRect l="4541" t="74773" r="9591" b="11517"/>
          <a:stretch/>
        </p:blipFill>
        <p:spPr>
          <a:xfrm>
            <a:off x="4457700" y="3552825"/>
            <a:ext cx="3324225" cy="5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/>
          <p:nvPr/>
        </p:nvSpPr>
        <p:spPr>
          <a:xfrm>
            <a:off x="4457663" y="3552788"/>
            <a:ext cx="3324300" cy="5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0819" y="3881325"/>
            <a:ext cx="247650" cy="32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4"/>
          <p:cNvGrpSpPr/>
          <p:nvPr/>
        </p:nvGrpSpPr>
        <p:grpSpPr>
          <a:xfrm>
            <a:off x="1238336" y="591646"/>
            <a:ext cx="250096" cy="256500"/>
            <a:chOff x="4438788" y="339575"/>
            <a:chExt cx="266400" cy="216000"/>
          </a:xfrm>
        </p:grpSpPr>
        <p:sp>
          <p:nvSpPr>
            <p:cNvPr id="208" name="Google Shape;208;p34"/>
            <p:cNvSpPr/>
            <p:nvPr/>
          </p:nvSpPr>
          <p:spPr>
            <a:xfrm>
              <a:off x="4438788" y="339575"/>
              <a:ext cx="266400" cy="216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4504462" y="369525"/>
              <a:ext cx="135075" cy="1561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11"/>
          <p:cNvPicPr preferRelativeResize="0"/>
          <p:nvPr/>
        </p:nvPicPr>
        <p:blipFill rotWithShape="1">
          <a:blip r:embed="rId3">
            <a:alphaModFix/>
          </a:blip>
          <a:srcRect l="635"/>
          <a:stretch/>
        </p:blipFill>
        <p:spPr>
          <a:xfrm>
            <a:off x="0" y="0"/>
            <a:ext cx="9143998" cy="250891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Click the stop button under Action in Containers.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6" name="Google Shape;896;p111"/>
          <p:cNvSpPr/>
          <p:nvPr/>
        </p:nvSpPr>
        <p:spPr>
          <a:xfrm>
            <a:off x="0" y="218500"/>
            <a:ext cx="1048500" cy="28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11"/>
          <p:cNvSpPr/>
          <p:nvPr/>
        </p:nvSpPr>
        <p:spPr>
          <a:xfrm>
            <a:off x="8203325" y="1507600"/>
            <a:ext cx="292800" cy="60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Alternatively, Click the stop button within the running container</a:t>
            </a:r>
            <a:endParaRPr/>
          </a:p>
        </p:txBody>
      </p:sp>
      <p:pic>
        <p:nvPicPr>
          <p:cNvPr id="903" name="Google Shape;90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1976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4" name="Google Shape;904;p112"/>
          <p:cNvSpPr/>
          <p:nvPr/>
        </p:nvSpPr>
        <p:spPr>
          <a:xfrm>
            <a:off x="7657900" y="529350"/>
            <a:ext cx="317700" cy="32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How to Learn More about Docker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Go to the Learning center to learn more about Docker.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5" name="Google Shape;915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36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14"/>
          <p:cNvSpPr/>
          <p:nvPr/>
        </p:nvSpPr>
        <p:spPr>
          <a:xfrm>
            <a:off x="0" y="1217175"/>
            <a:ext cx="1121100" cy="22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2925</Words>
  <Application>Microsoft Macintosh PowerPoint</Application>
  <PresentationFormat>On-screen Show (16:9)</PresentationFormat>
  <Paragraphs>395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Arial</vt:lpstr>
      <vt:lpstr>Simple Light</vt:lpstr>
      <vt:lpstr>Simple Dark</vt:lpstr>
      <vt:lpstr>PowerPoint Presentation</vt:lpstr>
      <vt:lpstr>High Level Table of Contents</vt:lpstr>
      <vt:lpstr>Low Level Table of Contents</vt:lpstr>
      <vt:lpstr>Schema Creation</vt:lpstr>
      <vt:lpstr>PowerPoint Presentation</vt:lpstr>
      <vt:lpstr>Feature: Editor Style</vt:lpstr>
      <vt:lpstr>To start…</vt:lpstr>
      <vt:lpstr>Option 1 to Start: Select a Schema</vt:lpstr>
      <vt:lpstr>Option 2 to Start: Upload a Schema</vt:lpstr>
      <vt:lpstr>Add Data: Drag and Drop Style</vt:lpstr>
      <vt:lpstr>Add Data: Button Style</vt:lpstr>
      <vt:lpstr>Edit Data: Add, change, or remove Types</vt:lpstr>
      <vt:lpstr>Feature: Schema Tree</vt:lpstr>
      <vt:lpstr>Feature: Schema Types Outline</vt:lpstr>
      <vt:lpstr>Feature: Inheritance Hierarchy Viewer</vt:lpstr>
      <vt:lpstr>Feature: Pattern Visualizer</vt:lpstr>
      <vt:lpstr>Functions</vt:lpstr>
      <vt:lpstr>Data Creation</vt:lpstr>
      <vt:lpstr>PowerPoint Presentation</vt:lpstr>
      <vt:lpstr>To Start : click here Note: Only a JADN Schema can be uploaded.</vt:lpstr>
      <vt:lpstr>View Data</vt:lpstr>
      <vt:lpstr>Feature: Load/Save Builder</vt:lpstr>
      <vt:lpstr>Feature: Magic Wand</vt:lpstr>
      <vt:lpstr>Feature: Highlight Data</vt:lpstr>
      <vt:lpstr>Schema Visualization</vt:lpstr>
      <vt:lpstr>PowerPoint Presentation</vt:lpstr>
      <vt:lpstr>To Start : click here Note: Only a JADN Schema can be uploaded.</vt:lpstr>
      <vt:lpstr>Visualize</vt:lpstr>
      <vt:lpstr>Results: Selecting one language</vt:lpstr>
      <vt:lpstr>Results: Selecting multiple languages</vt:lpstr>
      <vt:lpstr>Schema Translation</vt:lpstr>
      <vt:lpstr>PowerPoint Presentation</vt:lpstr>
      <vt:lpstr>To Start : click here Note: A JSON or JADN Schema can be uploaded.</vt:lpstr>
      <vt:lpstr>Result: Translated Schema to multiple languages</vt:lpstr>
      <vt:lpstr>Data Validation</vt:lpstr>
      <vt:lpstr>PowerPoint Presentation</vt:lpstr>
      <vt:lpstr>To Start : click here Note: Only a JADN Schema can be uploaded.</vt:lpstr>
      <vt:lpstr>Select data to validate</vt:lpstr>
      <vt:lpstr>Make sure to select the correct data format</vt:lpstr>
      <vt:lpstr>Make sure the correct data type is selected</vt:lpstr>
      <vt:lpstr>Validate</vt:lpstr>
      <vt:lpstr>Invalid Results</vt:lpstr>
      <vt:lpstr>Valid Results</vt:lpstr>
      <vt:lpstr>Schema Transformation</vt:lpstr>
      <vt:lpstr>PowerPoint Presentation</vt:lpstr>
      <vt:lpstr>To Start :  Select at least one schema to upload. Notice that there is no code editor. Therefore, schemas must be uploaded.</vt:lpstr>
      <vt:lpstr>PowerPoint Presentation</vt:lpstr>
      <vt:lpstr>Resolve References 1</vt:lpstr>
      <vt:lpstr>What is an unresolved Schema?</vt:lpstr>
      <vt:lpstr>PowerPoint Presentation</vt:lpstr>
      <vt:lpstr>Result: A resolved Schema</vt:lpstr>
      <vt:lpstr>Result: Strip Comments</vt:lpstr>
      <vt:lpstr>Example Data Generation</vt:lpstr>
      <vt:lpstr>PowerPoint Presentation</vt:lpstr>
      <vt:lpstr>To Start : click here Note: Only a JADN Schema can be uploaded.</vt:lpstr>
      <vt:lpstr>Results</vt:lpstr>
      <vt:lpstr>Other Features</vt:lpstr>
      <vt:lpstr>PowerPoint Presentation</vt:lpstr>
      <vt:lpstr>Add custom files (Save as…) </vt:lpstr>
      <vt:lpstr>Delete custom files</vt:lpstr>
      <vt:lpstr>Download files to local storage (Download As..)</vt:lpstr>
      <vt:lpstr>JADN Sandbox</vt:lpstr>
      <vt:lpstr>Docker Table of Contents</vt:lpstr>
      <vt:lpstr>How to Get  the JADN Sandbox Image</vt:lpstr>
      <vt:lpstr>PowerPoint Presentation</vt:lpstr>
      <vt:lpstr>PowerPoint Presentation</vt:lpstr>
      <vt:lpstr>How to Run  the JADN Sandbox Image</vt:lpstr>
      <vt:lpstr>From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the Search Bar</vt:lpstr>
      <vt:lpstr>PowerPoint Presentation</vt:lpstr>
      <vt:lpstr>PowerPoint Presentation</vt:lpstr>
      <vt:lpstr>PowerPoint Presentation</vt:lpstr>
      <vt:lpstr>PowerPoint Presentation</vt:lpstr>
      <vt:lpstr>From Containers</vt:lpstr>
      <vt:lpstr>PowerPoint Presentation</vt:lpstr>
      <vt:lpstr>PowerPoint Presentation</vt:lpstr>
      <vt:lpstr>PowerPoint Presentation</vt:lpstr>
      <vt:lpstr>How to Update  the JADN Sandbox Image</vt:lpstr>
      <vt:lpstr>From Images</vt:lpstr>
      <vt:lpstr>PowerPoint Presentation</vt:lpstr>
      <vt:lpstr>PowerPoint Presentation</vt:lpstr>
      <vt:lpstr>From the Search Bar</vt:lpstr>
      <vt:lpstr>PowerPoint Presentation</vt:lpstr>
      <vt:lpstr>How to Stop  the JADN Sandbox Image </vt:lpstr>
      <vt:lpstr>PowerPoint Presentation</vt:lpstr>
      <vt:lpstr>PowerPoint Presentation</vt:lpstr>
      <vt:lpstr>How to Learn More about Docker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 Cohen</cp:lastModifiedBy>
  <cp:revision>32</cp:revision>
  <dcterms:modified xsi:type="dcterms:W3CDTF">2025-12-01T17:56:42Z</dcterms:modified>
</cp:coreProperties>
</file>